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theme/theme7.xml" ContentType="application/vnd.openxmlformats-officedocument.theme+xml"/>
  <Override PartName="/ppt/slideLayouts/slideLayout7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 id="2147483679" r:id="rId3"/>
    <p:sldMasterId id="2147483691" r:id="rId4"/>
    <p:sldMasterId id="2147483703" r:id="rId5"/>
    <p:sldMasterId id="2147483715" r:id="rId6"/>
    <p:sldMasterId id="2147483660" r:id="rId7"/>
    <p:sldMasterId id="2147483730" r:id="rId8"/>
  </p:sldMasterIdLst>
  <p:notesMasterIdLst>
    <p:notesMasterId r:id="rId129"/>
  </p:notesMasterIdLst>
  <p:handoutMasterIdLst>
    <p:handoutMasterId r:id="rId130"/>
  </p:handoutMasterIdLst>
  <p:sldIdLst>
    <p:sldId id="1781" r:id="rId9"/>
    <p:sldId id="2168" r:id="rId10"/>
    <p:sldId id="2036" r:id="rId11"/>
    <p:sldId id="2169" r:id="rId12"/>
    <p:sldId id="2170" r:id="rId13"/>
    <p:sldId id="2046" r:id="rId14"/>
    <p:sldId id="2057" r:id="rId15"/>
    <p:sldId id="2058" r:id="rId16"/>
    <p:sldId id="2059" r:id="rId17"/>
    <p:sldId id="2073" r:id="rId18"/>
    <p:sldId id="2100" r:id="rId19"/>
    <p:sldId id="2060" r:id="rId20"/>
    <p:sldId id="2061" r:id="rId21"/>
    <p:sldId id="2062" r:id="rId22"/>
    <p:sldId id="2068" r:id="rId23"/>
    <p:sldId id="2063" r:id="rId24"/>
    <p:sldId id="2064" r:id="rId25"/>
    <p:sldId id="2065" r:id="rId26"/>
    <p:sldId id="2066" r:id="rId27"/>
    <p:sldId id="2067" r:id="rId28"/>
    <p:sldId id="2086" r:id="rId29"/>
    <p:sldId id="2174" r:id="rId30"/>
    <p:sldId id="2094" r:id="rId31"/>
    <p:sldId id="2175" r:id="rId32"/>
    <p:sldId id="2095" r:id="rId33"/>
    <p:sldId id="2096" r:id="rId34"/>
    <p:sldId id="2176" r:id="rId35"/>
    <p:sldId id="2097" r:id="rId36"/>
    <p:sldId id="2178" r:id="rId37"/>
    <p:sldId id="2179" r:id="rId38"/>
    <p:sldId id="2177" r:id="rId39"/>
    <p:sldId id="2076" r:id="rId40"/>
    <p:sldId id="2087" r:id="rId41"/>
    <p:sldId id="2088" r:id="rId42"/>
    <p:sldId id="2089" r:id="rId43"/>
    <p:sldId id="2090" r:id="rId44"/>
    <p:sldId id="2091" r:id="rId45"/>
    <p:sldId id="2092" r:id="rId46"/>
    <p:sldId id="2093" r:id="rId47"/>
    <p:sldId id="2119" r:id="rId48"/>
    <p:sldId id="2187" r:id="rId49"/>
    <p:sldId id="2188" r:id="rId50"/>
    <p:sldId id="2189" r:id="rId51"/>
    <p:sldId id="2190" r:id="rId52"/>
    <p:sldId id="2120" r:id="rId53"/>
    <p:sldId id="2186" r:id="rId54"/>
    <p:sldId id="2121" r:id="rId55"/>
    <p:sldId id="2122" r:id="rId56"/>
    <p:sldId id="2171" r:id="rId57"/>
    <p:sldId id="2123" r:id="rId58"/>
    <p:sldId id="2124" r:id="rId59"/>
    <p:sldId id="2125" r:id="rId60"/>
    <p:sldId id="2126" r:id="rId61"/>
    <p:sldId id="2127" r:id="rId62"/>
    <p:sldId id="2128" r:id="rId63"/>
    <p:sldId id="2129" r:id="rId64"/>
    <p:sldId id="2130" r:id="rId65"/>
    <p:sldId id="2131" r:id="rId66"/>
    <p:sldId id="2132" r:id="rId67"/>
    <p:sldId id="2133" r:id="rId68"/>
    <p:sldId id="2134" r:id="rId69"/>
    <p:sldId id="2135" r:id="rId70"/>
    <p:sldId id="2136" r:id="rId71"/>
    <p:sldId id="2137" r:id="rId72"/>
    <p:sldId id="2138" r:id="rId73"/>
    <p:sldId id="2139" r:id="rId74"/>
    <p:sldId id="2140" r:id="rId75"/>
    <p:sldId id="2141" r:id="rId76"/>
    <p:sldId id="2142" r:id="rId77"/>
    <p:sldId id="2180" r:id="rId78"/>
    <p:sldId id="2181" r:id="rId79"/>
    <p:sldId id="2182" r:id="rId80"/>
    <p:sldId id="2183" r:id="rId81"/>
    <p:sldId id="2184" r:id="rId82"/>
    <p:sldId id="2185" r:id="rId83"/>
    <p:sldId id="2144" r:id="rId84"/>
    <p:sldId id="2143" r:id="rId85"/>
    <p:sldId id="2145" r:id="rId86"/>
    <p:sldId id="2146" r:id="rId87"/>
    <p:sldId id="2147" r:id="rId88"/>
    <p:sldId id="2191" r:id="rId89"/>
    <p:sldId id="2148" r:id="rId90"/>
    <p:sldId id="2167" r:id="rId91"/>
    <p:sldId id="2149" r:id="rId92"/>
    <p:sldId id="2152" r:id="rId93"/>
    <p:sldId id="2153" r:id="rId94"/>
    <p:sldId id="2150" r:id="rId95"/>
    <p:sldId id="2154" r:id="rId96"/>
    <p:sldId id="2156" r:id="rId97"/>
    <p:sldId id="2157" r:id="rId98"/>
    <p:sldId id="2155" r:id="rId99"/>
    <p:sldId id="2158" r:id="rId100"/>
    <p:sldId id="2151" r:id="rId101"/>
    <p:sldId id="2159" r:id="rId102"/>
    <p:sldId id="2160" r:id="rId103"/>
    <p:sldId id="2161" r:id="rId104"/>
    <p:sldId id="2162" r:id="rId105"/>
    <p:sldId id="2163" r:id="rId106"/>
    <p:sldId id="2164" r:id="rId107"/>
    <p:sldId id="2165" r:id="rId108"/>
    <p:sldId id="2192" r:id="rId109"/>
    <p:sldId id="2199" r:id="rId110"/>
    <p:sldId id="2193" r:id="rId111"/>
    <p:sldId id="2194" r:id="rId112"/>
    <p:sldId id="2195" r:id="rId113"/>
    <p:sldId id="2196" r:id="rId114"/>
    <p:sldId id="2197" r:id="rId115"/>
    <p:sldId id="2198" r:id="rId116"/>
    <p:sldId id="2202" r:id="rId117"/>
    <p:sldId id="2200" r:id="rId118"/>
    <p:sldId id="2201" r:id="rId119"/>
    <p:sldId id="2204" r:id="rId120"/>
    <p:sldId id="2203" r:id="rId121"/>
    <p:sldId id="2205" r:id="rId122"/>
    <p:sldId id="2206" r:id="rId123"/>
    <p:sldId id="2207" r:id="rId124"/>
    <p:sldId id="2209" r:id="rId125"/>
    <p:sldId id="2172" r:id="rId126"/>
    <p:sldId id="2173" r:id="rId127"/>
    <p:sldId id="2054" r:id="rId12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yllabus" id="{153E0227-28CB-47FA-A017-C046B7442982}">
          <p14:sldIdLst>
            <p14:sldId id="1781"/>
            <p14:sldId id="2168"/>
            <p14:sldId id="2036"/>
            <p14:sldId id="2169"/>
            <p14:sldId id="2170"/>
            <p14:sldId id="2046"/>
            <p14:sldId id="2057"/>
            <p14:sldId id="2058"/>
            <p14:sldId id="2059"/>
            <p14:sldId id="2073"/>
            <p14:sldId id="2100"/>
            <p14:sldId id="2060"/>
            <p14:sldId id="2061"/>
            <p14:sldId id="2062"/>
            <p14:sldId id="2068"/>
            <p14:sldId id="2063"/>
            <p14:sldId id="2064"/>
            <p14:sldId id="2065"/>
            <p14:sldId id="2066"/>
            <p14:sldId id="2067"/>
            <p14:sldId id="2086"/>
            <p14:sldId id="2174"/>
            <p14:sldId id="2094"/>
            <p14:sldId id="2175"/>
            <p14:sldId id="2095"/>
            <p14:sldId id="2096"/>
            <p14:sldId id="2176"/>
            <p14:sldId id="2097"/>
            <p14:sldId id="2178"/>
            <p14:sldId id="2179"/>
            <p14:sldId id="2177"/>
            <p14:sldId id="2076"/>
            <p14:sldId id="2087"/>
            <p14:sldId id="2088"/>
            <p14:sldId id="2089"/>
            <p14:sldId id="2090"/>
            <p14:sldId id="2091"/>
            <p14:sldId id="2092"/>
            <p14:sldId id="2093"/>
            <p14:sldId id="2119"/>
            <p14:sldId id="2187"/>
            <p14:sldId id="2188"/>
            <p14:sldId id="2189"/>
            <p14:sldId id="2190"/>
            <p14:sldId id="2120"/>
            <p14:sldId id="2186"/>
            <p14:sldId id="2121"/>
            <p14:sldId id="2122"/>
            <p14:sldId id="2171"/>
            <p14:sldId id="2123"/>
            <p14:sldId id="2124"/>
            <p14:sldId id="2125"/>
            <p14:sldId id="2126"/>
            <p14:sldId id="2127"/>
            <p14:sldId id="2128"/>
            <p14:sldId id="2129"/>
            <p14:sldId id="2130"/>
            <p14:sldId id="2131"/>
            <p14:sldId id="2132"/>
            <p14:sldId id="2133"/>
            <p14:sldId id="2134"/>
            <p14:sldId id="2135"/>
            <p14:sldId id="2136"/>
            <p14:sldId id="2137"/>
            <p14:sldId id="2138"/>
            <p14:sldId id="2139"/>
            <p14:sldId id="2140"/>
            <p14:sldId id="2141"/>
            <p14:sldId id="2142"/>
            <p14:sldId id="2180"/>
            <p14:sldId id="2181"/>
            <p14:sldId id="2182"/>
            <p14:sldId id="2183"/>
            <p14:sldId id="2184"/>
            <p14:sldId id="2185"/>
            <p14:sldId id="2144"/>
            <p14:sldId id="2143"/>
            <p14:sldId id="2145"/>
            <p14:sldId id="2146"/>
            <p14:sldId id="2147"/>
            <p14:sldId id="2191"/>
            <p14:sldId id="2148"/>
            <p14:sldId id="2167"/>
            <p14:sldId id="2149"/>
            <p14:sldId id="2152"/>
            <p14:sldId id="2153"/>
            <p14:sldId id="2150"/>
            <p14:sldId id="2154"/>
            <p14:sldId id="2156"/>
            <p14:sldId id="2157"/>
            <p14:sldId id="2155"/>
            <p14:sldId id="2158"/>
            <p14:sldId id="2151"/>
            <p14:sldId id="2159"/>
            <p14:sldId id="2160"/>
            <p14:sldId id="2161"/>
            <p14:sldId id="2162"/>
            <p14:sldId id="2163"/>
            <p14:sldId id="2164"/>
            <p14:sldId id="2165"/>
            <p14:sldId id="2192"/>
            <p14:sldId id="2199"/>
            <p14:sldId id="2193"/>
            <p14:sldId id="2194"/>
            <p14:sldId id="2195"/>
            <p14:sldId id="2196"/>
            <p14:sldId id="2197"/>
            <p14:sldId id="2198"/>
            <p14:sldId id="2202"/>
            <p14:sldId id="2200"/>
            <p14:sldId id="2201"/>
            <p14:sldId id="2204"/>
            <p14:sldId id="2203"/>
            <p14:sldId id="2205"/>
            <p14:sldId id="2206"/>
            <p14:sldId id="2207"/>
            <p14:sldId id="2209"/>
            <p14:sldId id="2172"/>
            <p14:sldId id="2173"/>
            <p14:sldId id="2054"/>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77" autoAdjust="0"/>
    <p:restoredTop sz="90943" autoAdjust="0"/>
  </p:normalViewPr>
  <p:slideViewPr>
    <p:cSldViewPr>
      <p:cViewPr varScale="1">
        <p:scale>
          <a:sx n="82" d="100"/>
          <a:sy n="82" d="100"/>
        </p:scale>
        <p:origin x="-1088" y="-11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65" d="100"/>
          <a:sy n="65" d="100"/>
        </p:scale>
        <p:origin x="-3560" y="-10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120" Type="http://schemas.openxmlformats.org/officeDocument/2006/relationships/slide" Target="slides/slide112.xml"/><Relationship Id="rId121" Type="http://schemas.openxmlformats.org/officeDocument/2006/relationships/slide" Target="slides/slide113.xml"/><Relationship Id="rId122" Type="http://schemas.openxmlformats.org/officeDocument/2006/relationships/slide" Target="slides/slide114.xml"/><Relationship Id="rId123" Type="http://schemas.openxmlformats.org/officeDocument/2006/relationships/slide" Target="slides/slide115.xml"/><Relationship Id="rId124" Type="http://schemas.openxmlformats.org/officeDocument/2006/relationships/slide" Target="slides/slide116.xml"/><Relationship Id="rId125" Type="http://schemas.openxmlformats.org/officeDocument/2006/relationships/slide" Target="slides/slide117.xml"/><Relationship Id="rId126" Type="http://schemas.openxmlformats.org/officeDocument/2006/relationships/slide" Target="slides/slide118.xml"/><Relationship Id="rId127" Type="http://schemas.openxmlformats.org/officeDocument/2006/relationships/slide" Target="slides/slide119.xml"/><Relationship Id="rId128" Type="http://schemas.openxmlformats.org/officeDocument/2006/relationships/slide" Target="slides/slide120.xml"/><Relationship Id="rId129" Type="http://schemas.openxmlformats.org/officeDocument/2006/relationships/notesMaster" Target="notesMasters/notesMaster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90" Type="http://schemas.openxmlformats.org/officeDocument/2006/relationships/slide" Target="slides/slide82.xml"/><Relationship Id="rId91" Type="http://schemas.openxmlformats.org/officeDocument/2006/relationships/slide" Target="slides/slide83.xml"/><Relationship Id="rId92" Type="http://schemas.openxmlformats.org/officeDocument/2006/relationships/slide" Target="slides/slide84.xml"/><Relationship Id="rId93" Type="http://schemas.openxmlformats.org/officeDocument/2006/relationships/slide" Target="slides/slide85.xml"/><Relationship Id="rId94" Type="http://schemas.openxmlformats.org/officeDocument/2006/relationships/slide" Target="slides/slide86.xml"/><Relationship Id="rId95" Type="http://schemas.openxmlformats.org/officeDocument/2006/relationships/slide" Target="slides/slide87.xml"/><Relationship Id="rId96" Type="http://schemas.openxmlformats.org/officeDocument/2006/relationships/slide" Target="slides/slide88.xml"/><Relationship Id="rId101" Type="http://schemas.openxmlformats.org/officeDocument/2006/relationships/slide" Target="slides/slide93.xml"/><Relationship Id="rId102" Type="http://schemas.openxmlformats.org/officeDocument/2006/relationships/slide" Target="slides/slide94.xml"/><Relationship Id="rId103" Type="http://schemas.openxmlformats.org/officeDocument/2006/relationships/slide" Target="slides/slide95.xml"/><Relationship Id="rId104" Type="http://schemas.openxmlformats.org/officeDocument/2006/relationships/slide" Target="slides/slide96.xml"/><Relationship Id="rId105" Type="http://schemas.openxmlformats.org/officeDocument/2006/relationships/slide" Target="slides/slide97.xml"/><Relationship Id="rId106" Type="http://schemas.openxmlformats.org/officeDocument/2006/relationships/slide" Target="slides/slide98.xml"/><Relationship Id="rId107" Type="http://schemas.openxmlformats.org/officeDocument/2006/relationships/slide" Target="slides/slide99.xml"/><Relationship Id="rId108" Type="http://schemas.openxmlformats.org/officeDocument/2006/relationships/slide" Target="slides/slide100.xml"/><Relationship Id="rId109" Type="http://schemas.openxmlformats.org/officeDocument/2006/relationships/slide" Target="slides/slide101.xml"/><Relationship Id="rId97" Type="http://schemas.openxmlformats.org/officeDocument/2006/relationships/slide" Target="slides/slide89.xml"/><Relationship Id="rId98" Type="http://schemas.openxmlformats.org/officeDocument/2006/relationships/slide" Target="slides/slide90.xml"/><Relationship Id="rId99" Type="http://schemas.openxmlformats.org/officeDocument/2006/relationships/slide" Target="slides/slide91.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100" Type="http://schemas.openxmlformats.org/officeDocument/2006/relationships/slide" Target="slides/slide92.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130" Type="http://schemas.openxmlformats.org/officeDocument/2006/relationships/handoutMaster" Target="handoutMasters/handoutMaster1.xml"/><Relationship Id="rId131" Type="http://schemas.openxmlformats.org/officeDocument/2006/relationships/printerSettings" Target="printerSettings/printerSettings1.bin"/><Relationship Id="rId132" Type="http://schemas.openxmlformats.org/officeDocument/2006/relationships/presProps" Target="presProps.xml"/><Relationship Id="rId133" Type="http://schemas.openxmlformats.org/officeDocument/2006/relationships/viewProps" Target="viewProps.xml"/><Relationship Id="rId134" Type="http://schemas.openxmlformats.org/officeDocument/2006/relationships/theme" Target="theme/theme1.xml"/><Relationship Id="rId13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 Target="slides/slide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110" Type="http://schemas.openxmlformats.org/officeDocument/2006/relationships/slide" Target="slides/slide102.xml"/><Relationship Id="rId111" Type="http://schemas.openxmlformats.org/officeDocument/2006/relationships/slide" Target="slides/slide103.xml"/><Relationship Id="rId112" Type="http://schemas.openxmlformats.org/officeDocument/2006/relationships/slide" Target="slides/slide104.xml"/><Relationship Id="rId113" Type="http://schemas.openxmlformats.org/officeDocument/2006/relationships/slide" Target="slides/slide105.xml"/><Relationship Id="rId114" Type="http://schemas.openxmlformats.org/officeDocument/2006/relationships/slide" Target="slides/slide106.xml"/><Relationship Id="rId115" Type="http://schemas.openxmlformats.org/officeDocument/2006/relationships/slide" Target="slides/slide107.xml"/><Relationship Id="rId116" Type="http://schemas.openxmlformats.org/officeDocument/2006/relationships/slide" Target="slides/slide108.xml"/><Relationship Id="rId117" Type="http://schemas.openxmlformats.org/officeDocument/2006/relationships/slide" Target="slides/slide109.xml"/><Relationship Id="rId118" Type="http://schemas.openxmlformats.org/officeDocument/2006/relationships/slide" Target="slides/slide110.xml"/><Relationship Id="rId119" Type="http://schemas.openxmlformats.org/officeDocument/2006/relationships/slide" Target="slides/slide11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80" Type="http://schemas.openxmlformats.org/officeDocument/2006/relationships/slide" Target="slides/slide72.xml"/><Relationship Id="rId81" Type="http://schemas.openxmlformats.org/officeDocument/2006/relationships/slide" Target="slides/slide73.xml"/><Relationship Id="rId82" Type="http://schemas.openxmlformats.org/officeDocument/2006/relationships/slide" Target="slides/slide74.xml"/><Relationship Id="rId83" Type="http://schemas.openxmlformats.org/officeDocument/2006/relationships/slide" Target="slides/slide75.xml"/><Relationship Id="rId84" Type="http://schemas.openxmlformats.org/officeDocument/2006/relationships/slide" Target="slides/slide76.xml"/><Relationship Id="rId85" Type="http://schemas.openxmlformats.org/officeDocument/2006/relationships/slide" Target="slides/slide77.xml"/><Relationship Id="rId86" Type="http://schemas.openxmlformats.org/officeDocument/2006/relationships/slide" Target="slides/slide78.xml"/><Relationship Id="rId87" Type="http://schemas.openxmlformats.org/officeDocument/2006/relationships/slide" Target="slides/slide79.xml"/><Relationship Id="rId88" Type="http://schemas.openxmlformats.org/officeDocument/2006/relationships/slide" Target="slides/slide80.xml"/><Relationship Id="rId89"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5936A0FE-78A6-4C94-A477-5589354F84FC}" type="datetimeFigureOut">
              <a:rPr lang="en-US" smtClean="0"/>
              <a:t>20/05/15</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79B2E56B-E9DA-4D9F-BE45-1726618D2C48}" type="slidenum">
              <a:rPr lang="en-US" smtClean="0"/>
              <a:t>‹#›</a:t>
            </a:fld>
            <a:endParaRPr lang="en-US"/>
          </a:p>
        </p:txBody>
      </p:sp>
    </p:spTree>
    <p:extLst>
      <p:ext uri="{BB962C8B-B14F-4D97-AF65-F5344CB8AC3E}">
        <p14:creationId xmlns:p14="http://schemas.microsoft.com/office/powerpoint/2010/main" val="11012045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5DB22151-7E4A-4BA3-A16C-698F065919DB}" type="datetimeFigureOut">
              <a:rPr lang="en-US" smtClean="0"/>
              <a:t>20/05/15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FEF49AFE-DC4F-40BB-B5EC-09971152433D}" type="slidenum">
              <a:rPr lang="en-US" smtClean="0"/>
              <a:t>‹#›</a:t>
            </a:fld>
            <a:endParaRPr lang="en-US"/>
          </a:p>
        </p:txBody>
      </p:sp>
    </p:spTree>
    <p:extLst>
      <p:ext uri="{BB962C8B-B14F-4D97-AF65-F5344CB8AC3E}">
        <p14:creationId xmlns:p14="http://schemas.microsoft.com/office/powerpoint/2010/main" val="324544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t>Module 01:Activities</a:t>
            </a:r>
          </a:p>
        </p:txBody>
      </p:sp>
      <p:sp>
        <p:nvSpPr>
          <p:cNvPr id="4" name="Slide Number Placeholder 3"/>
          <p:cNvSpPr>
            <a:spLocks noGrp="1"/>
          </p:cNvSpPr>
          <p:nvPr>
            <p:ph type="sldNum" sz="quarter" idx="10"/>
          </p:nvPr>
        </p:nvSpPr>
        <p:spPr/>
        <p:txBody>
          <a:bodyPr/>
          <a:lstStyle/>
          <a:p>
            <a:fld id="{FEF49AFE-DC4F-40BB-B5EC-09971152433D}" type="slidenum">
              <a:rPr lang="en-US" smtClean="0"/>
              <a:t>1</a:t>
            </a:fld>
            <a:endParaRPr lang="en-US"/>
          </a:p>
        </p:txBody>
      </p:sp>
    </p:spTree>
    <p:extLst>
      <p:ext uri="{BB962C8B-B14F-4D97-AF65-F5344CB8AC3E}">
        <p14:creationId xmlns:p14="http://schemas.microsoft.com/office/powerpoint/2010/main" val="2461310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108</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109</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110</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111</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112</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113</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115</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116</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22</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23</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24</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25</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26</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27</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28</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29</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30</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31</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32</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50</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68</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71</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81</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82</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83</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84</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85</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86</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94</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95</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97</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98</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99</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100</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102</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103</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104</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105</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106</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107</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2508786094"/>
      </p:ext>
    </p:extLst>
  </p:cSld>
  <p:clrMapOvr>
    <a:masterClrMapping/>
  </p:clrMapOvr>
  <p:transition xmlns:p14="http://schemas.microsoft.com/office/powerpoint/2010/mai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2547020499"/>
      </p:ext>
    </p:extLst>
  </p:cSld>
  <p:clrMapOvr>
    <a:masterClrMapping/>
  </p:clrMapOvr>
  <p:transition xmlns:p14="http://schemas.microsoft.com/office/powerpoint/2010/mai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2115101053"/>
      </p:ext>
    </p:extLst>
  </p:cSld>
  <p:clrMapOvr>
    <a:masterClrMapping/>
  </p:clrMapOvr>
  <p:transition xmlns:p14="http://schemas.microsoft.com/office/powerpoint/2010/mai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bg bwMode="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3335" name="Rectangle 23"/>
          <p:cNvSpPr>
            <a:spLocks noGrp="1" noChangeArrowheads="1"/>
          </p:cNvSpPr>
          <p:nvPr>
            <p:ph type="dt" sz="quarter" idx="2"/>
          </p:nvPr>
        </p:nvSpPr>
        <p:spPr bwMode="auto">
          <a:xfrm>
            <a:off x="457200" y="6553200"/>
            <a:ext cx="2133600" cy="1524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l">
              <a:defRPr>
                <a:solidFill>
                  <a:schemeClr val="tx1"/>
                </a:solidFill>
                <a:effectLst>
                  <a:outerShdw blurRad="38100" dist="38100" dir="2700000" algn="tl">
                    <a:srgbClr val="C0C0C0"/>
                  </a:outerShdw>
                </a:effectLst>
              </a:defRPr>
            </a:lvl1pPr>
          </a:lstStyle>
          <a:p>
            <a:endParaRPr lang="en-US" altLang="ko-KR" dirty="0"/>
          </a:p>
        </p:txBody>
      </p:sp>
      <p:sp>
        <p:nvSpPr>
          <p:cNvPr id="13336" name="Rectangle 24"/>
          <p:cNvSpPr>
            <a:spLocks noGrp="1" noChangeArrowheads="1"/>
          </p:cNvSpPr>
          <p:nvPr>
            <p:ph type="ftr" sz="quarter" idx="3"/>
          </p:nvPr>
        </p:nvSpPr>
        <p:spPr>
          <a:xfrm>
            <a:off x="3124200" y="6553200"/>
            <a:ext cx="2895600" cy="152400"/>
          </a:xfrm>
        </p:spPr>
        <p:txBody>
          <a:bodyPr/>
          <a:lstStyle>
            <a:lvl1pPr algn="ctr">
              <a:defRPr sz="1400" b="0">
                <a:effectLst>
                  <a:outerShdw blurRad="38100" dist="38100" dir="2700000" algn="tl">
                    <a:srgbClr val="C0C0C0"/>
                  </a:outerShdw>
                </a:effectLst>
                <a:latin typeface="Times New Roman" pitchFamily="18" charset="0"/>
              </a:defRPr>
            </a:lvl1pPr>
          </a:lstStyle>
          <a:p>
            <a:r>
              <a:rPr lang="en-US" altLang="zh-CN" dirty="0"/>
              <a:t>www.wondershare.com</a:t>
            </a:r>
            <a:endParaRPr lang="en-US" altLang="ko-KR" dirty="0"/>
          </a:p>
        </p:txBody>
      </p:sp>
      <p:sp>
        <p:nvSpPr>
          <p:cNvPr id="13337" name="Rectangle 25"/>
          <p:cNvSpPr>
            <a:spLocks noGrp="1" noChangeArrowheads="1"/>
          </p:cNvSpPr>
          <p:nvPr>
            <p:ph type="sldNum" sz="quarter" idx="4"/>
          </p:nvPr>
        </p:nvSpPr>
        <p:spPr bwMode="auto">
          <a:xfrm>
            <a:off x="6553200" y="6553200"/>
            <a:ext cx="2133600" cy="1524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r">
              <a:defRPr>
                <a:solidFill>
                  <a:schemeClr val="tx1"/>
                </a:solidFill>
                <a:effectLst>
                  <a:outerShdw blurRad="38100" dist="38100" dir="2700000" algn="tl">
                    <a:srgbClr val="C0C0C0"/>
                  </a:outerShdw>
                </a:effectLst>
              </a:defRPr>
            </a:lvl1pPr>
          </a:lstStyle>
          <a:p>
            <a:fld id="{265A0F7C-7D7A-4A43-9590-086FF72EADA0}" type="slidenum">
              <a:rPr lang="ko-KR" altLang="en-US"/>
              <a:pPr/>
              <a:t>‹#›</a:t>
            </a:fld>
            <a:endParaRPr lang="en-US" altLang="ko-KR" dirty="0"/>
          </a:p>
        </p:txBody>
      </p:sp>
      <p:sp>
        <p:nvSpPr>
          <p:cNvPr id="13341" name="Text Box 29"/>
          <p:cNvSpPr txBox="1">
            <a:spLocks noChangeArrowheads="1"/>
          </p:cNvSpPr>
          <p:nvPr/>
        </p:nvSpPr>
        <p:spPr bwMode="black">
          <a:xfrm>
            <a:off x="7562851" y="6022975"/>
            <a:ext cx="1152880" cy="461665"/>
          </a:xfrm>
          <a:prstGeom prst="rect">
            <a:avLst/>
          </a:prstGeom>
          <a:noFill/>
          <a:ln w="9525">
            <a:noFill/>
            <a:miter lim="800000"/>
            <a:headEnd/>
            <a:tailEnd/>
          </a:ln>
          <a:effectLst/>
        </p:spPr>
        <p:txBody>
          <a:bodyPr wrap="none">
            <a:spAutoFit/>
          </a:bodyPr>
          <a:lstStyle/>
          <a:p>
            <a:pPr eaLnBrk="0" hangingPunct="0"/>
            <a:r>
              <a:rPr lang="en-US" altLang="ko-KR" sz="2400" b="1" dirty="0">
                <a:effectLst/>
                <a:latin typeface="Verdana" pitchFamily="34" charset="0"/>
              </a:rPr>
              <a:t>LOGO</a:t>
            </a:r>
          </a:p>
        </p:txBody>
      </p:sp>
      <p:sp>
        <p:nvSpPr>
          <p:cNvPr id="13489" name="Rectangle 177"/>
          <p:cNvSpPr>
            <a:spLocks noGrp="1" noChangeArrowheads="1"/>
          </p:cNvSpPr>
          <p:nvPr>
            <p:ph type="ctrTitle" sz="quarter"/>
          </p:nvPr>
        </p:nvSpPr>
        <p:spPr bwMode="auto">
          <a:xfrm>
            <a:off x="1865314" y="4848226"/>
            <a:ext cx="6821487" cy="1470025"/>
          </a:xfrm>
        </p:spPr>
        <p:txBody>
          <a:bodyPr/>
          <a:lstStyle>
            <a:lvl1pPr algn="ctr">
              <a:defRPr sz="4000">
                <a:solidFill>
                  <a:srgbClr val="111111"/>
                </a:solidFill>
              </a:defRPr>
            </a:lvl1pPr>
          </a:lstStyle>
          <a:p>
            <a:r>
              <a:rPr lang="en-US" altLang="zh-CN" smtClean="0"/>
              <a:t>Click to edit Master title style</a:t>
            </a:r>
            <a:endParaRPr lang="zh-CN" altLang="en-US"/>
          </a:p>
        </p:txBody>
      </p:sp>
    </p:spTree>
    <p:extLst>
      <p:ext uri="{BB962C8B-B14F-4D97-AF65-F5344CB8AC3E}">
        <p14:creationId xmlns:p14="http://schemas.microsoft.com/office/powerpoint/2010/main" val="186717177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1099930096"/>
      </p:ext>
    </p:extLst>
  </p:cSld>
  <p:clrMapOvr>
    <a:masterClrMapping/>
  </p:clrMapOvr>
  <p:transition xmlns:p14="http://schemas.microsoft.com/office/powerpoint/2010/mai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810F99-22A5-DF4E-B933-CDF2CA961E0E}" type="datetimeFigureOut">
              <a:rPr lang="en-US" smtClean="0"/>
              <a:t>20/05/15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A8116B-7F5B-9D4E-BABD-AB0B4D0FB640}" type="slidenum">
              <a:rPr lang="en-US" smtClean="0"/>
              <a:t>‹#›</a:t>
            </a:fld>
            <a:endParaRPr lang="en-US"/>
          </a:p>
        </p:txBody>
      </p:sp>
    </p:spTree>
    <p:extLst>
      <p:ext uri="{BB962C8B-B14F-4D97-AF65-F5344CB8AC3E}">
        <p14:creationId xmlns:p14="http://schemas.microsoft.com/office/powerpoint/2010/main" val="4113970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0810F99-22A5-DF4E-B933-CDF2CA961E0E}" type="datetimeFigureOut">
              <a:rPr lang="en-US" smtClean="0"/>
              <a:t>20/05/15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A8116B-7F5B-9D4E-BABD-AB0B4D0FB640}" type="slidenum">
              <a:rPr lang="en-US" smtClean="0"/>
              <a:t>‹#›</a:t>
            </a:fld>
            <a:endParaRPr lang="en-US"/>
          </a:p>
        </p:txBody>
      </p:sp>
    </p:spTree>
    <p:extLst>
      <p:ext uri="{BB962C8B-B14F-4D97-AF65-F5344CB8AC3E}">
        <p14:creationId xmlns:p14="http://schemas.microsoft.com/office/powerpoint/2010/main" val="737234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810F99-22A5-DF4E-B933-CDF2CA961E0E}" type="datetimeFigureOut">
              <a:rPr lang="en-US" smtClean="0"/>
              <a:t>20/05/15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A8116B-7F5B-9D4E-BABD-AB0B4D0FB640}" type="slidenum">
              <a:rPr lang="en-US" smtClean="0"/>
              <a:t>‹#›</a:t>
            </a:fld>
            <a:endParaRPr lang="en-US"/>
          </a:p>
        </p:txBody>
      </p:sp>
    </p:spTree>
    <p:extLst>
      <p:ext uri="{BB962C8B-B14F-4D97-AF65-F5344CB8AC3E}">
        <p14:creationId xmlns:p14="http://schemas.microsoft.com/office/powerpoint/2010/main" val="261817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810F99-22A5-DF4E-B933-CDF2CA961E0E}" type="datetimeFigureOut">
              <a:rPr lang="en-US" smtClean="0"/>
              <a:t>20/05/15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A8116B-7F5B-9D4E-BABD-AB0B4D0FB640}" type="slidenum">
              <a:rPr lang="en-US" smtClean="0"/>
              <a:t>‹#›</a:t>
            </a:fld>
            <a:endParaRPr lang="en-US"/>
          </a:p>
        </p:txBody>
      </p:sp>
    </p:spTree>
    <p:extLst>
      <p:ext uri="{BB962C8B-B14F-4D97-AF65-F5344CB8AC3E}">
        <p14:creationId xmlns:p14="http://schemas.microsoft.com/office/powerpoint/2010/main" val="1153330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810F99-22A5-DF4E-B933-CDF2CA961E0E}" type="datetimeFigureOut">
              <a:rPr lang="en-US" smtClean="0"/>
              <a:t>20/05/15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A8116B-7F5B-9D4E-BABD-AB0B4D0FB640}" type="slidenum">
              <a:rPr lang="en-US" smtClean="0"/>
              <a:t>‹#›</a:t>
            </a:fld>
            <a:endParaRPr lang="en-US"/>
          </a:p>
        </p:txBody>
      </p:sp>
    </p:spTree>
    <p:extLst>
      <p:ext uri="{BB962C8B-B14F-4D97-AF65-F5344CB8AC3E}">
        <p14:creationId xmlns:p14="http://schemas.microsoft.com/office/powerpoint/2010/main" val="34983787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0810F99-22A5-DF4E-B933-CDF2CA961E0E}" type="datetimeFigureOut">
              <a:rPr lang="en-US" smtClean="0"/>
              <a:t>20/05/15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A8116B-7F5B-9D4E-BABD-AB0B4D0FB640}" type="slidenum">
              <a:rPr lang="en-US" smtClean="0"/>
              <a:t>‹#›</a:t>
            </a:fld>
            <a:endParaRPr lang="en-US"/>
          </a:p>
        </p:txBody>
      </p:sp>
    </p:spTree>
    <p:extLst>
      <p:ext uri="{BB962C8B-B14F-4D97-AF65-F5344CB8AC3E}">
        <p14:creationId xmlns:p14="http://schemas.microsoft.com/office/powerpoint/2010/main" val="1334767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395141838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810F99-22A5-DF4E-B933-CDF2CA961E0E}" type="datetimeFigureOut">
              <a:rPr lang="en-US" smtClean="0"/>
              <a:t>20/05/15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A8116B-7F5B-9D4E-BABD-AB0B4D0FB640}" type="slidenum">
              <a:rPr lang="en-US" smtClean="0"/>
              <a:t>‹#›</a:t>
            </a:fld>
            <a:endParaRPr lang="en-US"/>
          </a:p>
        </p:txBody>
      </p:sp>
    </p:spTree>
    <p:extLst>
      <p:ext uri="{BB962C8B-B14F-4D97-AF65-F5344CB8AC3E}">
        <p14:creationId xmlns:p14="http://schemas.microsoft.com/office/powerpoint/2010/main" val="1752676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810F99-22A5-DF4E-B933-CDF2CA961E0E}" type="datetimeFigureOut">
              <a:rPr lang="en-US" smtClean="0"/>
              <a:t>20/05/15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A8116B-7F5B-9D4E-BABD-AB0B4D0FB640}" type="slidenum">
              <a:rPr lang="en-US" smtClean="0"/>
              <a:t>‹#›</a:t>
            </a:fld>
            <a:endParaRPr lang="en-US"/>
          </a:p>
        </p:txBody>
      </p:sp>
    </p:spTree>
    <p:extLst>
      <p:ext uri="{BB962C8B-B14F-4D97-AF65-F5344CB8AC3E}">
        <p14:creationId xmlns:p14="http://schemas.microsoft.com/office/powerpoint/2010/main" val="15858822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810F99-22A5-DF4E-B933-CDF2CA961E0E}" type="datetimeFigureOut">
              <a:rPr lang="en-US" smtClean="0"/>
              <a:t>20/05/15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A8116B-7F5B-9D4E-BABD-AB0B4D0FB640}" type="slidenum">
              <a:rPr lang="en-US" smtClean="0"/>
              <a:t>‹#›</a:t>
            </a:fld>
            <a:endParaRPr lang="en-US"/>
          </a:p>
        </p:txBody>
      </p:sp>
    </p:spTree>
    <p:extLst>
      <p:ext uri="{BB962C8B-B14F-4D97-AF65-F5344CB8AC3E}">
        <p14:creationId xmlns:p14="http://schemas.microsoft.com/office/powerpoint/2010/main" val="14060910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810F99-22A5-DF4E-B933-CDF2CA961E0E}" type="datetimeFigureOut">
              <a:rPr lang="en-US" smtClean="0"/>
              <a:t>20/05/15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A8116B-7F5B-9D4E-BABD-AB0B4D0FB640}" type="slidenum">
              <a:rPr lang="en-US" smtClean="0"/>
              <a:t>‹#›</a:t>
            </a:fld>
            <a:endParaRPr lang="en-US"/>
          </a:p>
        </p:txBody>
      </p:sp>
    </p:spTree>
    <p:extLst>
      <p:ext uri="{BB962C8B-B14F-4D97-AF65-F5344CB8AC3E}">
        <p14:creationId xmlns:p14="http://schemas.microsoft.com/office/powerpoint/2010/main" val="30991283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810F99-22A5-DF4E-B933-CDF2CA961E0E}" type="datetimeFigureOut">
              <a:rPr lang="en-US" smtClean="0"/>
              <a:t>20/05/15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A8116B-7F5B-9D4E-BABD-AB0B4D0FB640}" type="slidenum">
              <a:rPr lang="en-US" smtClean="0"/>
              <a:t>‹#›</a:t>
            </a:fld>
            <a:endParaRPr lang="en-US"/>
          </a:p>
        </p:txBody>
      </p:sp>
    </p:spTree>
    <p:extLst>
      <p:ext uri="{BB962C8B-B14F-4D97-AF65-F5344CB8AC3E}">
        <p14:creationId xmlns:p14="http://schemas.microsoft.com/office/powerpoint/2010/main" val="36743343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810F99-22A5-DF4E-B933-CDF2CA961E0E}" type="datetimeFigureOut">
              <a:rPr lang="en-US" smtClean="0"/>
              <a:t>20/05/15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A8116B-7F5B-9D4E-BABD-AB0B4D0FB640}" type="slidenum">
              <a:rPr lang="en-US" smtClean="0"/>
              <a:t>‹#›</a:t>
            </a:fld>
            <a:endParaRPr lang="en-US"/>
          </a:p>
        </p:txBody>
      </p:sp>
    </p:spTree>
    <p:extLst>
      <p:ext uri="{BB962C8B-B14F-4D97-AF65-F5344CB8AC3E}">
        <p14:creationId xmlns:p14="http://schemas.microsoft.com/office/powerpoint/2010/main" val="36846264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BCF011-5A8A-6443-B53F-465192AD6D02}" type="datetimeFigureOut">
              <a:rPr lang="en-US" smtClean="0"/>
              <a:t>20/05/15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6CE992-5561-854E-9473-C0374E771C1B}" type="slidenum">
              <a:rPr lang="en-US" smtClean="0"/>
              <a:t>‹#›</a:t>
            </a:fld>
            <a:endParaRPr lang="en-US"/>
          </a:p>
        </p:txBody>
      </p:sp>
    </p:spTree>
    <p:extLst>
      <p:ext uri="{BB962C8B-B14F-4D97-AF65-F5344CB8AC3E}">
        <p14:creationId xmlns:p14="http://schemas.microsoft.com/office/powerpoint/2010/main" val="8853734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CF011-5A8A-6443-B53F-465192AD6D02}" type="datetimeFigureOut">
              <a:rPr lang="en-US" smtClean="0"/>
              <a:t>20/05/15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6CE992-5561-854E-9473-C0374E771C1B}" type="slidenum">
              <a:rPr lang="en-US" smtClean="0"/>
              <a:t>‹#›</a:t>
            </a:fld>
            <a:endParaRPr lang="en-US"/>
          </a:p>
        </p:txBody>
      </p:sp>
    </p:spTree>
    <p:extLst>
      <p:ext uri="{BB962C8B-B14F-4D97-AF65-F5344CB8AC3E}">
        <p14:creationId xmlns:p14="http://schemas.microsoft.com/office/powerpoint/2010/main" val="4164524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BCF011-5A8A-6443-B53F-465192AD6D02}" type="datetimeFigureOut">
              <a:rPr lang="en-US" smtClean="0"/>
              <a:t>20/05/15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6CE992-5561-854E-9473-C0374E771C1B}" type="slidenum">
              <a:rPr lang="en-US" smtClean="0"/>
              <a:t>‹#›</a:t>
            </a:fld>
            <a:endParaRPr lang="en-US"/>
          </a:p>
        </p:txBody>
      </p:sp>
    </p:spTree>
    <p:extLst>
      <p:ext uri="{BB962C8B-B14F-4D97-AF65-F5344CB8AC3E}">
        <p14:creationId xmlns:p14="http://schemas.microsoft.com/office/powerpoint/2010/main" val="1574790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BCF011-5A8A-6443-B53F-465192AD6D02}" type="datetimeFigureOut">
              <a:rPr lang="en-US" smtClean="0"/>
              <a:t>20/05/15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6CE992-5561-854E-9473-C0374E771C1B}" type="slidenum">
              <a:rPr lang="en-US" smtClean="0"/>
              <a:t>‹#›</a:t>
            </a:fld>
            <a:endParaRPr lang="en-US"/>
          </a:p>
        </p:txBody>
      </p:sp>
    </p:spTree>
    <p:extLst>
      <p:ext uri="{BB962C8B-B14F-4D97-AF65-F5344CB8AC3E}">
        <p14:creationId xmlns:p14="http://schemas.microsoft.com/office/powerpoint/2010/main" val="2332125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1392881101"/>
      </p:ext>
    </p:extLst>
  </p:cSld>
  <p:clrMapOvr>
    <a:masterClrMapping/>
  </p:clrMapOvr>
  <p:transition xmlns:p14="http://schemas.microsoft.com/office/powerpoint/2010/mai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BCF011-5A8A-6443-B53F-465192AD6D02}" type="datetimeFigureOut">
              <a:rPr lang="en-US" smtClean="0"/>
              <a:t>20/05/15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6CE992-5561-854E-9473-C0374E771C1B}" type="slidenum">
              <a:rPr lang="en-US" smtClean="0"/>
              <a:t>‹#›</a:t>
            </a:fld>
            <a:endParaRPr lang="en-US"/>
          </a:p>
        </p:txBody>
      </p:sp>
    </p:spTree>
    <p:extLst>
      <p:ext uri="{BB962C8B-B14F-4D97-AF65-F5344CB8AC3E}">
        <p14:creationId xmlns:p14="http://schemas.microsoft.com/office/powerpoint/2010/main" val="19679279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BCF011-5A8A-6443-B53F-465192AD6D02}" type="datetimeFigureOut">
              <a:rPr lang="en-US" smtClean="0"/>
              <a:t>20/05/15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6CE992-5561-854E-9473-C0374E771C1B}" type="slidenum">
              <a:rPr lang="en-US" smtClean="0"/>
              <a:t>‹#›</a:t>
            </a:fld>
            <a:endParaRPr lang="en-US"/>
          </a:p>
        </p:txBody>
      </p:sp>
    </p:spTree>
    <p:extLst>
      <p:ext uri="{BB962C8B-B14F-4D97-AF65-F5344CB8AC3E}">
        <p14:creationId xmlns:p14="http://schemas.microsoft.com/office/powerpoint/2010/main" val="41124736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BCF011-5A8A-6443-B53F-465192AD6D02}" type="datetimeFigureOut">
              <a:rPr lang="en-US" smtClean="0"/>
              <a:t>20/05/15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6CE992-5561-854E-9473-C0374E771C1B}" type="slidenum">
              <a:rPr lang="en-US" smtClean="0"/>
              <a:t>‹#›</a:t>
            </a:fld>
            <a:endParaRPr lang="en-US"/>
          </a:p>
        </p:txBody>
      </p:sp>
    </p:spTree>
    <p:extLst>
      <p:ext uri="{BB962C8B-B14F-4D97-AF65-F5344CB8AC3E}">
        <p14:creationId xmlns:p14="http://schemas.microsoft.com/office/powerpoint/2010/main" val="16655343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CF011-5A8A-6443-B53F-465192AD6D02}" type="datetimeFigureOut">
              <a:rPr lang="en-US" smtClean="0"/>
              <a:t>20/05/15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6CE992-5561-854E-9473-C0374E771C1B}" type="slidenum">
              <a:rPr lang="en-US" smtClean="0"/>
              <a:t>‹#›</a:t>
            </a:fld>
            <a:endParaRPr lang="en-US"/>
          </a:p>
        </p:txBody>
      </p:sp>
    </p:spTree>
    <p:extLst>
      <p:ext uri="{BB962C8B-B14F-4D97-AF65-F5344CB8AC3E}">
        <p14:creationId xmlns:p14="http://schemas.microsoft.com/office/powerpoint/2010/main" val="5741015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BCF011-5A8A-6443-B53F-465192AD6D02}" type="datetimeFigureOut">
              <a:rPr lang="en-US" smtClean="0"/>
              <a:t>20/05/15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6CE992-5561-854E-9473-C0374E771C1B}" type="slidenum">
              <a:rPr lang="en-US" smtClean="0"/>
              <a:t>‹#›</a:t>
            </a:fld>
            <a:endParaRPr lang="en-US"/>
          </a:p>
        </p:txBody>
      </p:sp>
    </p:spTree>
    <p:extLst>
      <p:ext uri="{BB962C8B-B14F-4D97-AF65-F5344CB8AC3E}">
        <p14:creationId xmlns:p14="http://schemas.microsoft.com/office/powerpoint/2010/main" val="22822722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CF011-5A8A-6443-B53F-465192AD6D02}" type="datetimeFigureOut">
              <a:rPr lang="en-US" smtClean="0"/>
              <a:t>20/05/15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6CE992-5561-854E-9473-C0374E771C1B}" type="slidenum">
              <a:rPr lang="en-US" smtClean="0"/>
              <a:t>‹#›</a:t>
            </a:fld>
            <a:endParaRPr lang="en-US"/>
          </a:p>
        </p:txBody>
      </p:sp>
    </p:spTree>
    <p:extLst>
      <p:ext uri="{BB962C8B-B14F-4D97-AF65-F5344CB8AC3E}">
        <p14:creationId xmlns:p14="http://schemas.microsoft.com/office/powerpoint/2010/main" val="3878451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BCF011-5A8A-6443-B53F-465192AD6D02}" type="datetimeFigureOut">
              <a:rPr lang="en-US" smtClean="0"/>
              <a:t>20/05/15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6CE992-5561-854E-9473-C0374E771C1B}" type="slidenum">
              <a:rPr lang="en-US" smtClean="0"/>
              <a:t>‹#›</a:t>
            </a:fld>
            <a:endParaRPr lang="en-US"/>
          </a:p>
        </p:txBody>
      </p:sp>
    </p:spTree>
    <p:extLst>
      <p:ext uri="{BB962C8B-B14F-4D97-AF65-F5344CB8AC3E}">
        <p14:creationId xmlns:p14="http://schemas.microsoft.com/office/powerpoint/2010/main" val="5282583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371FE39-D9EA-554D-8BF2-619E75A9D0DB}" type="datetimeFigureOut">
              <a:rPr lang="en-US" smtClean="0"/>
              <a:t>20/05/15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56785C-CE11-CA44-A99F-71AABA36B0A7}" type="slidenum">
              <a:rPr lang="en-US" smtClean="0"/>
              <a:t>‹#›</a:t>
            </a:fld>
            <a:endParaRPr lang="en-US"/>
          </a:p>
        </p:txBody>
      </p:sp>
    </p:spTree>
    <p:extLst>
      <p:ext uri="{BB962C8B-B14F-4D97-AF65-F5344CB8AC3E}">
        <p14:creationId xmlns:p14="http://schemas.microsoft.com/office/powerpoint/2010/main" val="22652473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71FE39-D9EA-554D-8BF2-619E75A9D0DB}" type="datetimeFigureOut">
              <a:rPr lang="en-US" smtClean="0"/>
              <a:t>20/05/15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56785C-CE11-CA44-A99F-71AABA36B0A7}" type="slidenum">
              <a:rPr lang="en-US" smtClean="0"/>
              <a:t>‹#›</a:t>
            </a:fld>
            <a:endParaRPr lang="en-US"/>
          </a:p>
        </p:txBody>
      </p:sp>
    </p:spTree>
    <p:extLst>
      <p:ext uri="{BB962C8B-B14F-4D97-AF65-F5344CB8AC3E}">
        <p14:creationId xmlns:p14="http://schemas.microsoft.com/office/powerpoint/2010/main" val="29166181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71FE39-D9EA-554D-8BF2-619E75A9D0DB}" type="datetimeFigureOut">
              <a:rPr lang="en-US" smtClean="0"/>
              <a:t>20/05/15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56785C-CE11-CA44-A99F-71AABA36B0A7}" type="slidenum">
              <a:rPr lang="en-US" smtClean="0"/>
              <a:t>‹#›</a:t>
            </a:fld>
            <a:endParaRPr lang="en-US"/>
          </a:p>
        </p:txBody>
      </p:sp>
    </p:spTree>
    <p:extLst>
      <p:ext uri="{BB962C8B-B14F-4D97-AF65-F5344CB8AC3E}">
        <p14:creationId xmlns:p14="http://schemas.microsoft.com/office/powerpoint/2010/main" val="279549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4121770433"/>
      </p:ext>
    </p:extLst>
  </p:cSld>
  <p:clrMapOvr>
    <a:masterClrMapping/>
  </p:clrMapOvr>
  <p:transition xmlns:p14="http://schemas.microsoft.com/office/powerpoint/2010/main" spd="slow">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371FE39-D9EA-554D-8BF2-619E75A9D0DB}" type="datetimeFigureOut">
              <a:rPr lang="en-US" smtClean="0"/>
              <a:t>20/05/15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56785C-CE11-CA44-A99F-71AABA36B0A7}" type="slidenum">
              <a:rPr lang="en-US" smtClean="0"/>
              <a:t>‹#›</a:t>
            </a:fld>
            <a:endParaRPr lang="en-US"/>
          </a:p>
        </p:txBody>
      </p:sp>
    </p:spTree>
    <p:extLst>
      <p:ext uri="{BB962C8B-B14F-4D97-AF65-F5344CB8AC3E}">
        <p14:creationId xmlns:p14="http://schemas.microsoft.com/office/powerpoint/2010/main" val="36321803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371FE39-D9EA-554D-8BF2-619E75A9D0DB}" type="datetimeFigureOut">
              <a:rPr lang="en-US" smtClean="0"/>
              <a:t>20/05/15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56785C-CE11-CA44-A99F-71AABA36B0A7}" type="slidenum">
              <a:rPr lang="en-US" smtClean="0"/>
              <a:t>‹#›</a:t>
            </a:fld>
            <a:endParaRPr lang="en-US"/>
          </a:p>
        </p:txBody>
      </p:sp>
    </p:spTree>
    <p:extLst>
      <p:ext uri="{BB962C8B-B14F-4D97-AF65-F5344CB8AC3E}">
        <p14:creationId xmlns:p14="http://schemas.microsoft.com/office/powerpoint/2010/main" val="38863750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371FE39-D9EA-554D-8BF2-619E75A9D0DB}" type="datetimeFigureOut">
              <a:rPr lang="en-US" smtClean="0"/>
              <a:t>20/05/15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56785C-CE11-CA44-A99F-71AABA36B0A7}" type="slidenum">
              <a:rPr lang="en-US" smtClean="0"/>
              <a:t>‹#›</a:t>
            </a:fld>
            <a:endParaRPr lang="en-US"/>
          </a:p>
        </p:txBody>
      </p:sp>
    </p:spTree>
    <p:extLst>
      <p:ext uri="{BB962C8B-B14F-4D97-AF65-F5344CB8AC3E}">
        <p14:creationId xmlns:p14="http://schemas.microsoft.com/office/powerpoint/2010/main" val="3618534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71FE39-D9EA-554D-8BF2-619E75A9D0DB}" type="datetimeFigureOut">
              <a:rPr lang="en-US" smtClean="0"/>
              <a:t>20/05/15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56785C-CE11-CA44-A99F-71AABA36B0A7}" type="slidenum">
              <a:rPr lang="en-US" smtClean="0"/>
              <a:t>‹#›</a:t>
            </a:fld>
            <a:endParaRPr lang="en-US"/>
          </a:p>
        </p:txBody>
      </p:sp>
    </p:spTree>
    <p:extLst>
      <p:ext uri="{BB962C8B-B14F-4D97-AF65-F5344CB8AC3E}">
        <p14:creationId xmlns:p14="http://schemas.microsoft.com/office/powerpoint/2010/main" val="8175496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71FE39-D9EA-554D-8BF2-619E75A9D0DB}" type="datetimeFigureOut">
              <a:rPr lang="en-US" smtClean="0"/>
              <a:t>20/05/15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56785C-CE11-CA44-A99F-71AABA36B0A7}" type="slidenum">
              <a:rPr lang="en-US" smtClean="0"/>
              <a:t>‹#›</a:t>
            </a:fld>
            <a:endParaRPr lang="en-US"/>
          </a:p>
        </p:txBody>
      </p:sp>
    </p:spTree>
    <p:extLst>
      <p:ext uri="{BB962C8B-B14F-4D97-AF65-F5344CB8AC3E}">
        <p14:creationId xmlns:p14="http://schemas.microsoft.com/office/powerpoint/2010/main" val="3661532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71FE39-D9EA-554D-8BF2-619E75A9D0DB}" type="datetimeFigureOut">
              <a:rPr lang="en-US" smtClean="0"/>
              <a:t>20/05/15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56785C-CE11-CA44-A99F-71AABA36B0A7}" type="slidenum">
              <a:rPr lang="en-US" smtClean="0"/>
              <a:t>‹#›</a:t>
            </a:fld>
            <a:endParaRPr lang="en-US"/>
          </a:p>
        </p:txBody>
      </p:sp>
    </p:spTree>
    <p:extLst>
      <p:ext uri="{BB962C8B-B14F-4D97-AF65-F5344CB8AC3E}">
        <p14:creationId xmlns:p14="http://schemas.microsoft.com/office/powerpoint/2010/main" val="8622288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71FE39-D9EA-554D-8BF2-619E75A9D0DB}" type="datetimeFigureOut">
              <a:rPr lang="en-US" smtClean="0"/>
              <a:t>20/05/15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56785C-CE11-CA44-A99F-71AABA36B0A7}" type="slidenum">
              <a:rPr lang="en-US" smtClean="0"/>
              <a:t>‹#›</a:t>
            </a:fld>
            <a:endParaRPr lang="en-US"/>
          </a:p>
        </p:txBody>
      </p:sp>
    </p:spTree>
    <p:extLst>
      <p:ext uri="{BB962C8B-B14F-4D97-AF65-F5344CB8AC3E}">
        <p14:creationId xmlns:p14="http://schemas.microsoft.com/office/powerpoint/2010/main" val="35916821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71FE39-D9EA-554D-8BF2-619E75A9D0DB}" type="datetimeFigureOut">
              <a:rPr lang="en-US" smtClean="0"/>
              <a:t>20/05/15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56785C-CE11-CA44-A99F-71AABA36B0A7}" type="slidenum">
              <a:rPr lang="en-US" smtClean="0"/>
              <a:t>‹#›</a:t>
            </a:fld>
            <a:endParaRPr lang="en-US"/>
          </a:p>
        </p:txBody>
      </p:sp>
    </p:spTree>
    <p:extLst>
      <p:ext uri="{BB962C8B-B14F-4D97-AF65-F5344CB8AC3E}">
        <p14:creationId xmlns:p14="http://schemas.microsoft.com/office/powerpoint/2010/main" val="15325151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BFA3B8E-7FA7-E345-AF6C-DDECB8AB81E6}" type="datetimeFigureOut">
              <a:rPr lang="en-US" smtClean="0"/>
              <a:t>20/05/15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6AF337-D04D-0B48-8EC4-A380C166E6F1}" type="slidenum">
              <a:rPr lang="en-US" smtClean="0"/>
              <a:t>‹#›</a:t>
            </a:fld>
            <a:endParaRPr lang="en-US"/>
          </a:p>
        </p:txBody>
      </p:sp>
    </p:spTree>
    <p:extLst>
      <p:ext uri="{BB962C8B-B14F-4D97-AF65-F5344CB8AC3E}">
        <p14:creationId xmlns:p14="http://schemas.microsoft.com/office/powerpoint/2010/main" val="8470154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FA3B8E-7FA7-E345-AF6C-DDECB8AB81E6}" type="datetimeFigureOut">
              <a:rPr lang="en-US" smtClean="0"/>
              <a:t>20/05/15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6AF337-D04D-0B48-8EC4-A380C166E6F1}" type="slidenum">
              <a:rPr lang="en-US" smtClean="0"/>
              <a:t>‹#›</a:t>
            </a:fld>
            <a:endParaRPr lang="en-US"/>
          </a:p>
        </p:txBody>
      </p:sp>
    </p:spTree>
    <p:extLst>
      <p:ext uri="{BB962C8B-B14F-4D97-AF65-F5344CB8AC3E}">
        <p14:creationId xmlns:p14="http://schemas.microsoft.com/office/powerpoint/2010/main" val="2662794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4068893375"/>
      </p:ext>
    </p:extLst>
  </p:cSld>
  <p:clrMapOvr>
    <a:masterClrMapping/>
  </p:clrMapOvr>
  <p:transition xmlns:p14="http://schemas.microsoft.com/office/powerpoint/2010/main" spd="slow">
    <p:wip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FA3B8E-7FA7-E345-AF6C-DDECB8AB81E6}" type="datetimeFigureOut">
              <a:rPr lang="en-US" smtClean="0"/>
              <a:t>20/05/15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6AF337-D04D-0B48-8EC4-A380C166E6F1}" type="slidenum">
              <a:rPr lang="en-US" smtClean="0"/>
              <a:t>‹#›</a:t>
            </a:fld>
            <a:endParaRPr lang="en-US"/>
          </a:p>
        </p:txBody>
      </p:sp>
    </p:spTree>
    <p:extLst>
      <p:ext uri="{BB962C8B-B14F-4D97-AF65-F5344CB8AC3E}">
        <p14:creationId xmlns:p14="http://schemas.microsoft.com/office/powerpoint/2010/main" val="19766168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BFA3B8E-7FA7-E345-AF6C-DDECB8AB81E6}" type="datetimeFigureOut">
              <a:rPr lang="en-US" smtClean="0"/>
              <a:t>20/05/15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6AF337-D04D-0B48-8EC4-A380C166E6F1}" type="slidenum">
              <a:rPr lang="en-US" smtClean="0"/>
              <a:t>‹#›</a:t>
            </a:fld>
            <a:endParaRPr lang="en-US"/>
          </a:p>
        </p:txBody>
      </p:sp>
    </p:spTree>
    <p:extLst>
      <p:ext uri="{BB962C8B-B14F-4D97-AF65-F5344CB8AC3E}">
        <p14:creationId xmlns:p14="http://schemas.microsoft.com/office/powerpoint/2010/main" val="31154557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BFA3B8E-7FA7-E345-AF6C-DDECB8AB81E6}" type="datetimeFigureOut">
              <a:rPr lang="en-US" smtClean="0"/>
              <a:t>20/05/15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6AF337-D04D-0B48-8EC4-A380C166E6F1}" type="slidenum">
              <a:rPr lang="en-US" smtClean="0"/>
              <a:t>‹#›</a:t>
            </a:fld>
            <a:endParaRPr lang="en-US"/>
          </a:p>
        </p:txBody>
      </p:sp>
    </p:spTree>
    <p:extLst>
      <p:ext uri="{BB962C8B-B14F-4D97-AF65-F5344CB8AC3E}">
        <p14:creationId xmlns:p14="http://schemas.microsoft.com/office/powerpoint/2010/main" val="40564914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BFA3B8E-7FA7-E345-AF6C-DDECB8AB81E6}" type="datetimeFigureOut">
              <a:rPr lang="en-US" smtClean="0"/>
              <a:t>20/05/15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6AF337-D04D-0B48-8EC4-A380C166E6F1}" type="slidenum">
              <a:rPr lang="en-US" smtClean="0"/>
              <a:t>‹#›</a:t>
            </a:fld>
            <a:endParaRPr lang="en-US"/>
          </a:p>
        </p:txBody>
      </p:sp>
    </p:spTree>
    <p:extLst>
      <p:ext uri="{BB962C8B-B14F-4D97-AF65-F5344CB8AC3E}">
        <p14:creationId xmlns:p14="http://schemas.microsoft.com/office/powerpoint/2010/main" val="5394508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FA3B8E-7FA7-E345-AF6C-DDECB8AB81E6}" type="datetimeFigureOut">
              <a:rPr lang="en-US" smtClean="0"/>
              <a:t>20/05/15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6AF337-D04D-0B48-8EC4-A380C166E6F1}" type="slidenum">
              <a:rPr lang="en-US" smtClean="0"/>
              <a:t>‹#›</a:t>
            </a:fld>
            <a:endParaRPr lang="en-US"/>
          </a:p>
        </p:txBody>
      </p:sp>
    </p:spTree>
    <p:extLst>
      <p:ext uri="{BB962C8B-B14F-4D97-AF65-F5344CB8AC3E}">
        <p14:creationId xmlns:p14="http://schemas.microsoft.com/office/powerpoint/2010/main" val="30367201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FA3B8E-7FA7-E345-AF6C-DDECB8AB81E6}" type="datetimeFigureOut">
              <a:rPr lang="en-US" smtClean="0"/>
              <a:t>20/05/15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6AF337-D04D-0B48-8EC4-A380C166E6F1}" type="slidenum">
              <a:rPr lang="en-US" smtClean="0"/>
              <a:t>‹#›</a:t>
            </a:fld>
            <a:endParaRPr lang="en-US"/>
          </a:p>
        </p:txBody>
      </p:sp>
    </p:spTree>
    <p:extLst>
      <p:ext uri="{BB962C8B-B14F-4D97-AF65-F5344CB8AC3E}">
        <p14:creationId xmlns:p14="http://schemas.microsoft.com/office/powerpoint/2010/main" val="31895773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FA3B8E-7FA7-E345-AF6C-DDECB8AB81E6}" type="datetimeFigureOut">
              <a:rPr lang="en-US" smtClean="0"/>
              <a:t>20/05/15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6AF337-D04D-0B48-8EC4-A380C166E6F1}" type="slidenum">
              <a:rPr lang="en-US" smtClean="0"/>
              <a:t>‹#›</a:t>
            </a:fld>
            <a:endParaRPr lang="en-US"/>
          </a:p>
        </p:txBody>
      </p:sp>
    </p:spTree>
    <p:extLst>
      <p:ext uri="{BB962C8B-B14F-4D97-AF65-F5344CB8AC3E}">
        <p14:creationId xmlns:p14="http://schemas.microsoft.com/office/powerpoint/2010/main" val="12825794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FA3B8E-7FA7-E345-AF6C-DDECB8AB81E6}" type="datetimeFigureOut">
              <a:rPr lang="en-US" smtClean="0"/>
              <a:t>20/05/15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6AF337-D04D-0B48-8EC4-A380C166E6F1}" type="slidenum">
              <a:rPr lang="en-US" smtClean="0"/>
              <a:t>‹#›</a:t>
            </a:fld>
            <a:endParaRPr lang="en-US"/>
          </a:p>
        </p:txBody>
      </p:sp>
    </p:spTree>
    <p:extLst>
      <p:ext uri="{BB962C8B-B14F-4D97-AF65-F5344CB8AC3E}">
        <p14:creationId xmlns:p14="http://schemas.microsoft.com/office/powerpoint/2010/main" val="33421672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FA3B8E-7FA7-E345-AF6C-DDECB8AB81E6}" type="datetimeFigureOut">
              <a:rPr lang="en-US" smtClean="0"/>
              <a:t>20/05/15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6AF337-D04D-0B48-8EC4-A380C166E6F1}" type="slidenum">
              <a:rPr lang="en-US" smtClean="0"/>
              <a:t>‹#›</a:t>
            </a:fld>
            <a:endParaRPr lang="en-US"/>
          </a:p>
        </p:txBody>
      </p:sp>
    </p:spTree>
    <p:extLst>
      <p:ext uri="{BB962C8B-B14F-4D97-AF65-F5344CB8AC3E}">
        <p14:creationId xmlns:p14="http://schemas.microsoft.com/office/powerpoint/2010/main" val="4545931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26741F3-7251-724F-BC19-33DEB0C28275}" type="datetimeFigureOut">
              <a:rPr lang="en-US" smtClean="0"/>
              <a:t>20/05/15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BD723F-C877-E54C-9937-59D9B2011C63}" type="slidenum">
              <a:rPr lang="en-US" smtClean="0"/>
              <a:t>‹#›</a:t>
            </a:fld>
            <a:endParaRPr lang="en-US"/>
          </a:p>
        </p:txBody>
      </p:sp>
    </p:spTree>
    <p:extLst>
      <p:ext uri="{BB962C8B-B14F-4D97-AF65-F5344CB8AC3E}">
        <p14:creationId xmlns:p14="http://schemas.microsoft.com/office/powerpoint/2010/main" val="3103425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712210202"/>
      </p:ext>
    </p:extLst>
  </p:cSld>
  <p:clrMapOvr>
    <a:masterClrMapping/>
  </p:clrMapOvr>
  <p:transition xmlns:p14="http://schemas.microsoft.com/office/powerpoint/2010/main" spd="slow">
    <p:wip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6741F3-7251-724F-BC19-33DEB0C28275}" type="datetimeFigureOut">
              <a:rPr lang="en-US" smtClean="0"/>
              <a:t>20/05/15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BD723F-C877-E54C-9937-59D9B2011C63}" type="slidenum">
              <a:rPr lang="en-US" smtClean="0"/>
              <a:t>‹#›</a:t>
            </a:fld>
            <a:endParaRPr lang="en-US"/>
          </a:p>
        </p:txBody>
      </p:sp>
    </p:spTree>
    <p:extLst>
      <p:ext uri="{BB962C8B-B14F-4D97-AF65-F5344CB8AC3E}">
        <p14:creationId xmlns:p14="http://schemas.microsoft.com/office/powerpoint/2010/main" val="1195089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6741F3-7251-724F-BC19-33DEB0C28275}" type="datetimeFigureOut">
              <a:rPr lang="en-US" smtClean="0"/>
              <a:t>20/05/15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BD723F-C877-E54C-9937-59D9B2011C63}" type="slidenum">
              <a:rPr lang="en-US" smtClean="0"/>
              <a:t>‹#›</a:t>
            </a:fld>
            <a:endParaRPr lang="en-US"/>
          </a:p>
        </p:txBody>
      </p:sp>
    </p:spTree>
    <p:extLst>
      <p:ext uri="{BB962C8B-B14F-4D97-AF65-F5344CB8AC3E}">
        <p14:creationId xmlns:p14="http://schemas.microsoft.com/office/powerpoint/2010/main" val="4336911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26741F3-7251-724F-BC19-33DEB0C28275}" type="datetimeFigureOut">
              <a:rPr lang="en-US" smtClean="0"/>
              <a:t>20/05/15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BD723F-C877-E54C-9937-59D9B2011C63}" type="slidenum">
              <a:rPr lang="en-US" smtClean="0"/>
              <a:t>‹#›</a:t>
            </a:fld>
            <a:endParaRPr lang="en-US"/>
          </a:p>
        </p:txBody>
      </p:sp>
    </p:spTree>
    <p:extLst>
      <p:ext uri="{BB962C8B-B14F-4D97-AF65-F5344CB8AC3E}">
        <p14:creationId xmlns:p14="http://schemas.microsoft.com/office/powerpoint/2010/main" val="8303661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26741F3-7251-724F-BC19-33DEB0C28275}" type="datetimeFigureOut">
              <a:rPr lang="en-US" smtClean="0"/>
              <a:t>20/05/15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BD723F-C877-E54C-9937-59D9B2011C63}" type="slidenum">
              <a:rPr lang="en-US" smtClean="0"/>
              <a:t>‹#›</a:t>
            </a:fld>
            <a:endParaRPr lang="en-US"/>
          </a:p>
        </p:txBody>
      </p:sp>
    </p:spTree>
    <p:extLst>
      <p:ext uri="{BB962C8B-B14F-4D97-AF65-F5344CB8AC3E}">
        <p14:creationId xmlns:p14="http://schemas.microsoft.com/office/powerpoint/2010/main" val="32225487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26741F3-7251-724F-BC19-33DEB0C28275}" type="datetimeFigureOut">
              <a:rPr lang="en-US" smtClean="0"/>
              <a:t>20/05/15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BD723F-C877-E54C-9937-59D9B2011C63}" type="slidenum">
              <a:rPr lang="en-US" smtClean="0"/>
              <a:t>‹#›</a:t>
            </a:fld>
            <a:endParaRPr lang="en-US"/>
          </a:p>
        </p:txBody>
      </p:sp>
    </p:spTree>
    <p:extLst>
      <p:ext uri="{BB962C8B-B14F-4D97-AF65-F5344CB8AC3E}">
        <p14:creationId xmlns:p14="http://schemas.microsoft.com/office/powerpoint/2010/main" val="35679240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6741F3-7251-724F-BC19-33DEB0C28275}" type="datetimeFigureOut">
              <a:rPr lang="en-US" smtClean="0"/>
              <a:t>20/05/15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BD723F-C877-E54C-9937-59D9B2011C63}" type="slidenum">
              <a:rPr lang="en-US" smtClean="0"/>
              <a:t>‹#›</a:t>
            </a:fld>
            <a:endParaRPr lang="en-US"/>
          </a:p>
        </p:txBody>
      </p:sp>
    </p:spTree>
    <p:extLst>
      <p:ext uri="{BB962C8B-B14F-4D97-AF65-F5344CB8AC3E}">
        <p14:creationId xmlns:p14="http://schemas.microsoft.com/office/powerpoint/2010/main" val="324090659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6741F3-7251-724F-BC19-33DEB0C28275}" type="datetimeFigureOut">
              <a:rPr lang="en-US" smtClean="0"/>
              <a:t>20/05/15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BD723F-C877-E54C-9937-59D9B2011C63}" type="slidenum">
              <a:rPr lang="en-US" smtClean="0"/>
              <a:t>‹#›</a:t>
            </a:fld>
            <a:endParaRPr lang="en-US"/>
          </a:p>
        </p:txBody>
      </p:sp>
    </p:spTree>
    <p:extLst>
      <p:ext uri="{BB962C8B-B14F-4D97-AF65-F5344CB8AC3E}">
        <p14:creationId xmlns:p14="http://schemas.microsoft.com/office/powerpoint/2010/main" val="8329875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6741F3-7251-724F-BC19-33DEB0C28275}" type="datetimeFigureOut">
              <a:rPr lang="en-US" smtClean="0"/>
              <a:t>20/05/15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BD723F-C877-E54C-9937-59D9B2011C63}" type="slidenum">
              <a:rPr lang="en-US" smtClean="0"/>
              <a:t>‹#›</a:t>
            </a:fld>
            <a:endParaRPr lang="en-US"/>
          </a:p>
        </p:txBody>
      </p:sp>
    </p:spTree>
    <p:extLst>
      <p:ext uri="{BB962C8B-B14F-4D97-AF65-F5344CB8AC3E}">
        <p14:creationId xmlns:p14="http://schemas.microsoft.com/office/powerpoint/2010/main" val="39480467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6741F3-7251-724F-BC19-33DEB0C28275}" type="datetimeFigureOut">
              <a:rPr lang="en-US" smtClean="0"/>
              <a:t>20/05/15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BD723F-C877-E54C-9937-59D9B2011C63}" type="slidenum">
              <a:rPr lang="en-US" smtClean="0"/>
              <a:t>‹#›</a:t>
            </a:fld>
            <a:endParaRPr lang="en-US"/>
          </a:p>
        </p:txBody>
      </p:sp>
    </p:spTree>
    <p:extLst>
      <p:ext uri="{BB962C8B-B14F-4D97-AF65-F5344CB8AC3E}">
        <p14:creationId xmlns:p14="http://schemas.microsoft.com/office/powerpoint/2010/main" val="407817697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6741F3-7251-724F-BC19-33DEB0C28275}" type="datetimeFigureOut">
              <a:rPr lang="en-US" smtClean="0"/>
              <a:t>20/05/15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BD723F-C877-E54C-9937-59D9B2011C63}" type="slidenum">
              <a:rPr lang="en-US" smtClean="0"/>
              <a:t>‹#›</a:t>
            </a:fld>
            <a:endParaRPr lang="en-US"/>
          </a:p>
        </p:txBody>
      </p:sp>
    </p:spTree>
    <p:extLst>
      <p:ext uri="{BB962C8B-B14F-4D97-AF65-F5344CB8AC3E}">
        <p14:creationId xmlns:p14="http://schemas.microsoft.com/office/powerpoint/2010/main" val="2032222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739221514"/>
      </p:ext>
    </p:extLst>
  </p:cSld>
  <p:clrMapOvr>
    <a:masterClrMapping/>
  </p:clrMapOvr>
  <p:transition xmlns:p14="http://schemas.microsoft.com/office/powerpoint/2010/main" spd="slow">
    <p:wip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26741F3-7251-724F-BC19-33DEB0C28275}" type="datetimeFigureOut">
              <a:rPr lang="en-US" smtClean="0"/>
              <a:t>20/05/15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BD723F-C877-E54C-9937-59D9B2011C63}" type="slidenum">
              <a:rPr lang="en-US" smtClean="0"/>
              <a:t>‹#›</a:t>
            </a:fld>
            <a:endParaRPr lang="en-US"/>
          </a:p>
        </p:txBody>
      </p:sp>
    </p:spTree>
    <p:extLst>
      <p:ext uri="{BB962C8B-B14F-4D97-AF65-F5344CB8AC3E}">
        <p14:creationId xmlns:p14="http://schemas.microsoft.com/office/powerpoint/2010/main" val="22306395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9220200" cy="693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2297638"/>
      </p:ext>
    </p:extLst>
  </p:cSld>
  <p:clrMapOvr>
    <a:masterClrMapping/>
  </p:clrMapOvr>
  <p:transition xmlns:p14="http://schemas.microsoft.com/office/powerpoint/2010/main" spd="slow">
    <p:wip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9220200" cy="693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8019334"/>
      </p:ext>
    </p:extLst>
  </p:cSld>
  <p:clrMapOvr>
    <a:masterClrMapping/>
  </p:clrMapOvr>
  <p:transition xmlns:p14="http://schemas.microsoft.com/office/powerpoint/2010/mai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3261132401"/>
      </p:ext>
    </p:extLst>
  </p:cSld>
  <p:clrMapOvr>
    <a:masterClrMapping/>
  </p:clrMapOvr>
  <p:transition xmlns:p14="http://schemas.microsoft.com/office/powerpoint/2010/mai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1820665918"/>
      </p:ext>
    </p:extLst>
  </p:cSld>
  <p:clrMapOvr>
    <a:masterClrMapping/>
  </p:clrMapOvr>
  <p:transition xmlns:p14="http://schemas.microsoft.com/office/powerpoint/2010/main" spd="slow">
    <p:wip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3.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theme" Target="../theme/theme4.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2" Type="http://schemas.openxmlformats.org/officeDocument/2006/relationships/theme" Target="../theme/theme5.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6.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1" Type="http://schemas.openxmlformats.org/officeDocument/2006/relationships/slideLayout" Target="../slideLayouts/slideLayout71.xml"/><Relationship Id="rId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1" Type="http://schemas.openxmlformats.org/officeDocument/2006/relationships/slideLayout" Target="../slideLayouts/slideLayout72.xml"/><Relationship Id="rId2"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D42F38-8080-4330-A16E-7F1EBC86E9ED}" type="slidenum">
              <a:rPr lang="en-US" smtClean="0"/>
              <a:t>‹#›</a:t>
            </a:fld>
            <a:endParaRPr lang="en-US"/>
          </a:p>
        </p:txBody>
      </p:sp>
    </p:spTree>
    <p:extLst>
      <p:ext uri="{BB962C8B-B14F-4D97-AF65-F5344CB8AC3E}">
        <p14:creationId xmlns:p14="http://schemas.microsoft.com/office/powerpoint/2010/main" val="4088977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729" r:id="rId13"/>
  </p:sldLayoutIdLst>
  <p:transition xmlns:p14="http://schemas.microsoft.com/office/powerpoint/2010/main" spd="slow">
    <p:wipe/>
  </p:transition>
  <p:timing>
    <p:tnLst>
      <p:par>
        <p:cTn xmlns:p14="http://schemas.microsoft.com/office/powerpoint/2010/mai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810F99-22A5-DF4E-B933-CDF2CA961E0E}" type="datetimeFigureOut">
              <a:rPr lang="en-US" smtClean="0"/>
              <a:t>20/05/15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A8116B-7F5B-9D4E-BABD-AB0B4D0FB640}" type="slidenum">
              <a:rPr lang="en-US" smtClean="0"/>
              <a:t>‹#›</a:t>
            </a:fld>
            <a:endParaRPr lang="en-US"/>
          </a:p>
        </p:txBody>
      </p:sp>
    </p:spTree>
    <p:extLst>
      <p:ext uri="{BB962C8B-B14F-4D97-AF65-F5344CB8AC3E}">
        <p14:creationId xmlns:p14="http://schemas.microsoft.com/office/powerpoint/2010/main" val="3223845356"/>
      </p:ext>
    </p:extLst>
  </p:cSld>
  <p:clrMap bg1="lt1" tx1="dk1" bg2="lt2" tx2="dk2" accent1="accent1" accent2="accent2" accent3="accent3" accent4="accent4" accent5="accent5" accent6="accent6" hlink="hlink" folHlink="folHlink"/>
  <p:sldLayoutIdLst>
    <p:sldLayoutId id="2147483728"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BCF011-5A8A-6443-B53F-465192AD6D02}" type="datetimeFigureOut">
              <a:rPr lang="en-US" smtClean="0"/>
              <a:t>20/05/15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6CE992-5561-854E-9473-C0374E771C1B}" type="slidenum">
              <a:rPr lang="en-US" smtClean="0"/>
              <a:t>‹#›</a:t>
            </a:fld>
            <a:endParaRPr lang="en-US"/>
          </a:p>
        </p:txBody>
      </p:sp>
    </p:spTree>
    <p:extLst>
      <p:ext uri="{BB962C8B-B14F-4D97-AF65-F5344CB8AC3E}">
        <p14:creationId xmlns:p14="http://schemas.microsoft.com/office/powerpoint/2010/main" val="422624152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71FE39-D9EA-554D-8BF2-619E75A9D0DB}" type="datetimeFigureOut">
              <a:rPr lang="en-US" smtClean="0"/>
              <a:t>20/05/15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56785C-CE11-CA44-A99F-71AABA36B0A7}" type="slidenum">
              <a:rPr lang="en-US" smtClean="0"/>
              <a:t>‹#›</a:t>
            </a:fld>
            <a:endParaRPr lang="en-US"/>
          </a:p>
        </p:txBody>
      </p:sp>
    </p:spTree>
    <p:extLst>
      <p:ext uri="{BB962C8B-B14F-4D97-AF65-F5344CB8AC3E}">
        <p14:creationId xmlns:p14="http://schemas.microsoft.com/office/powerpoint/2010/main" val="3588138159"/>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A3B8E-7FA7-E345-AF6C-DDECB8AB81E6}" type="datetimeFigureOut">
              <a:rPr lang="en-US" smtClean="0"/>
              <a:t>20/05/15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AF337-D04D-0B48-8EC4-A380C166E6F1}" type="slidenum">
              <a:rPr lang="en-US" smtClean="0"/>
              <a:t>‹#›</a:t>
            </a:fld>
            <a:endParaRPr lang="en-US"/>
          </a:p>
        </p:txBody>
      </p:sp>
    </p:spTree>
    <p:extLst>
      <p:ext uri="{BB962C8B-B14F-4D97-AF65-F5344CB8AC3E}">
        <p14:creationId xmlns:p14="http://schemas.microsoft.com/office/powerpoint/2010/main" val="3750095959"/>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6741F3-7251-724F-BC19-33DEB0C28275}" type="datetimeFigureOut">
              <a:rPr lang="en-US" smtClean="0"/>
              <a:t>20/05/15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BD723F-C877-E54C-9937-59D9B2011C63}" type="slidenum">
              <a:rPr lang="en-US" smtClean="0"/>
              <a:t>‹#›</a:t>
            </a:fld>
            <a:endParaRPr lang="en-US"/>
          </a:p>
        </p:txBody>
      </p:sp>
    </p:spTree>
    <p:extLst>
      <p:ext uri="{BB962C8B-B14F-4D97-AF65-F5344CB8AC3E}">
        <p14:creationId xmlns:p14="http://schemas.microsoft.com/office/powerpoint/2010/main" val="3539066062"/>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white">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white">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E2ABCB4A-7F20-4B37-83EB-C6072449E27D}" type="slidenum">
              <a:rPr lang="en-US">
                <a:solidFill>
                  <a:prstClr val="white">
                    <a:tint val="75000"/>
                  </a:prstClr>
                </a:solidFill>
              </a:rPr>
              <a:pPr>
                <a:defRPr/>
              </a:pPr>
              <a:t>‹#›</a:t>
            </a:fld>
            <a:endParaRPr lang="en-US">
              <a:solidFill>
                <a:prstClr val="white">
                  <a:tint val="75000"/>
                </a:prstClr>
              </a:solidFill>
            </a:endParaRPr>
          </a:p>
        </p:txBody>
      </p:sp>
      <p:pic>
        <p:nvPicPr>
          <p:cNvPr id="103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 y="-28575"/>
            <a:ext cx="92202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796666"/>
      </p:ext>
    </p:extLst>
  </p:cSld>
  <p:clrMap bg1="dk1" tx1="lt1" bg2="dk2" tx2="lt2" accent1="accent1" accent2="accent2" accent3="accent3" accent4="accent4" accent5="accent5" accent6="accent6" hlink="hlink" folHlink="folHlink"/>
  <p:sldLayoutIdLst>
    <p:sldLayoutId id="2147483661" r:id="rId1"/>
  </p:sldLayoutIdLst>
  <p:transition xmlns:p14="http://schemas.microsoft.com/office/powerpoint/2010/main" spd="slow">
    <p:wipe/>
  </p:transition>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white">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white">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E2ABCB4A-7F20-4B37-83EB-C6072449E27D}" type="slidenum">
              <a:rPr lang="en-US">
                <a:solidFill>
                  <a:prstClr val="white">
                    <a:tint val="75000"/>
                  </a:prstClr>
                </a:solidFill>
                <a:latin typeface="Calibri"/>
              </a:rPr>
              <a:pPr>
                <a:defRPr/>
              </a:pPr>
              <a:t>‹#›</a:t>
            </a:fld>
            <a:endParaRPr lang="en-US">
              <a:solidFill>
                <a:prstClr val="white">
                  <a:tint val="75000"/>
                </a:prstClr>
              </a:solidFill>
              <a:latin typeface="Calibri"/>
            </a:endParaRPr>
          </a:p>
        </p:txBody>
      </p:sp>
      <p:pic>
        <p:nvPicPr>
          <p:cNvPr id="103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 y="-28575"/>
            <a:ext cx="92202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7032011"/>
      </p:ext>
    </p:extLst>
  </p:cSld>
  <p:clrMap bg1="dk1" tx1="lt1" bg2="dk2" tx2="lt2" accent1="accent1" accent2="accent2" accent3="accent3" accent4="accent4" accent5="accent5" accent6="accent6" hlink="hlink" folHlink="folHlink"/>
  <p:sldLayoutIdLst>
    <p:sldLayoutId id="2147483731" r:id="rId1"/>
  </p:sldLayoutIdLst>
  <p:transition xmlns:p14="http://schemas.microsoft.com/office/powerpoint/2010/main" spd="slow">
    <p:wipe/>
  </p:transition>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3.png"/><Relationship Id="rId1" Type="http://schemas.openxmlformats.org/officeDocument/2006/relationships/slideLayout" Target="../slideLayouts/slideLayout71.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9.png"/><Relationship Id="rId1" Type="http://schemas.openxmlformats.org/officeDocument/2006/relationships/slideLayout" Target="../slideLayouts/slideLayout71.xml"/><Relationship Id="rId2" Type="http://schemas.openxmlformats.org/officeDocument/2006/relationships/notesSlide" Target="../notesSlides/notesSlide9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7.png"/></Relationships>
</file>

<file path=ppt/slides/_rels/slide10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0.png"/><Relationship Id="rId1" Type="http://schemas.openxmlformats.org/officeDocument/2006/relationships/slideLayout" Target="../slideLayouts/slideLayout71.xml"/><Relationship Id="rId2" Type="http://schemas.openxmlformats.org/officeDocument/2006/relationships/notesSlide" Target="../notesSlides/notesSlide94.xml"/></Relationships>
</file>

<file path=ppt/slides/_rels/slide10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1.png"/><Relationship Id="rId1" Type="http://schemas.openxmlformats.org/officeDocument/2006/relationships/slideLayout" Target="../slideLayouts/slideLayout71.xml"/><Relationship Id="rId2" Type="http://schemas.openxmlformats.org/officeDocument/2006/relationships/notesSlide" Target="../notesSlides/notesSlide9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96.xml"/><Relationship Id="rId3" Type="http://schemas.openxmlformats.org/officeDocument/2006/relationships/image" Target="../media/image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97.xml"/><Relationship Id="rId3" Type="http://schemas.openxmlformats.org/officeDocument/2006/relationships/image" Target="../media/image7.png"/></Relationships>
</file>

<file path=ppt/slides/_rels/slide10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schemas.android.com/apk/res/android" TargetMode="External"/><Relationship Id="rId1" Type="http://schemas.openxmlformats.org/officeDocument/2006/relationships/slideLayout" Target="../slideLayouts/slideLayout71.xml"/><Relationship Id="rId2" Type="http://schemas.openxmlformats.org/officeDocument/2006/relationships/notesSlide" Target="../notesSlides/notesSlide9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99.xml"/><Relationship Id="rId3" Type="http://schemas.openxmlformats.org/officeDocument/2006/relationships/image" Target="../media/image7.png"/></Relationships>
</file>

<file path=ppt/slides/_rels/slide10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2.png"/><Relationship Id="rId1" Type="http://schemas.openxmlformats.org/officeDocument/2006/relationships/slideLayout" Target="../slideLayouts/slideLayout71.xml"/><Relationship Id="rId2" Type="http://schemas.openxmlformats.org/officeDocument/2006/relationships/notesSlide" Target="../notesSlides/notesSlide10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01.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4.png"/><Relationship Id="rId1" Type="http://schemas.openxmlformats.org/officeDocument/2006/relationships/slideLayout" Target="../slideLayouts/slideLayout71.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3.png"/><Relationship Id="rId1" Type="http://schemas.openxmlformats.org/officeDocument/2006/relationships/slideLayout" Target="../slideLayouts/slideLayout71.xml"/><Relationship Id="rId2" Type="http://schemas.openxmlformats.org/officeDocument/2006/relationships/notesSlide" Target="../notesSlides/notesSlide102.xml"/></Relationships>
</file>

<file path=ppt/slides/_rels/slide1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4.png"/><Relationship Id="rId1" Type="http://schemas.openxmlformats.org/officeDocument/2006/relationships/slideLayout" Target="../slideLayouts/slideLayout71.xml"/><Relationship Id="rId2" Type="http://schemas.openxmlformats.org/officeDocument/2006/relationships/notesSlide" Target="../notesSlides/notesSlide103.xml"/></Relationships>
</file>

<file path=ppt/slides/_rels/slide1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5.png"/><Relationship Id="rId1" Type="http://schemas.openxmlformats.org/officeDocument/2006/relationships/slideLayout" Target="../slideLayouts/slideLayout71.xml"/><Relationship Id="rId2" Type="http://schemas.openxmlformats.org/officeDocument/2006/relationships/notesSlide" Target="../notesSlides/notesSlide104.xml"/></Relationships>
</file>

<file path=ppt/slides/_rels/slide11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2.png"/><Relationship Id="rId1" Type="http://schemas.openxmlformats.org/officeDocument/2006/relationships/slideLayout" Target="../slideLayouts/slideLayout71.xml"/><Relationship Id="rId2" Type="http://schemas.openxmlformats.org/officeDocument/2006/relationships/notesSlide" Target="../notesSlides/notesSlide10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7.png"/></Relationships>
</file>

<file path=ppt/slides/_rels/slide1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6.png"/><Relationship Id="rId1" Type="http://schemas.openxmlformats.org/officeDocument/2006/relationships/slideLayout" Target="../slideLayouts/slideLayout71.xml"/><Relationship Id="rId2" Type="http://schemas.openxmlformats.org/officeDocument/2006/relationships/notesSlide" Target="../notesSlides/notesSlide106.xml"/></Relationships>
</file>

<file path=ppt/slides/_rels/slide1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7.png"/><Relationship Id="rId1" Type="http://schemas.openxmlformats.org/officeDocument/2006/relationships/slideLayout" Target="../slideLayouts/slideLayout71.xml"/><Relationship Id="rId2" Type="http://schemas.openxmlformats.org/officeDocument/2006/relationships/notesSlide" Target="../notesSlides/notesSlide107.xml"/></Relationships>
</file>

<file path=ppt/slides/_rels/slide117.xml.rels><?xml version="1.0" encoding="UTF-8" standalone="yes"?>
<Relationships xmlns="http://schemas.openxmlformats.org/package/2006/relationships"><Relationship Id="rId3" Type="http://schemas.openxmlformats.org/officeDocument/2006/relationships/hyperlink" Target="http://guides.codepath.com/android%23networking-and-models" TargetMode="External"/><Relationship Id="rId4" Type="http://schemas.openxmlformats.org/officeDocument/2006/relationships/hyperlink" Target="http://wptrafficanalyzer.in/blog/android-fragment-application-series/" TargetMode="External"/><Relationship Id="rId1" Type="http://schemas.openxmlformats.org/officeDocument/2006/relationships/slideLayout" Target="../slideLayouts/slideLayout71.xml"/><Relationship Id="rId2" Type="http://schemas.openxmlformats.org/officeDocument/2006/relationships/image" Target="../media/image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5.png"/><Relationship Id="rId1" Type="http://schemas.openxmlformats.org/officeDocument/2006/relationships/slideLayout" Target="../slideLayouts/slideLayout71.xml"/><Relationship Id="rId2" Type="http://schemas.openxmlformats.org/officeDocument/2006/relationships/notesSlide" Target="../notesSlides/notesSlide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6.png"/><Relationship Id="rId1" Type="http://schemas.openxmlformats.org/officeDocument/2006/relationships/slideLayout" Target="../slideLayouts/slideLayout71.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7.png"/><Relationship Id="rId1" Type="http://schemas.openxmlformats.org/officeDocument/2006/relationships/slideLayout" Target="../slideLayouts/slideLayout71.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8.png"/><Relationship Id="rId1" Type="http://schemas.openxmlformats.org/officeDocument/2006/relationships/slideLayout" Target="../slideLayouts/slideLayout71.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9.png"/><Relationship Id="rId1" Type="http://schemas.openxmlformats.org/officeDocument/2006/relationships/slideLayout" Target="../slideLayouts/slideLayout71.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0.png"/><Relationship Id="rId1" Type="http://schemas.openxmlformats.org/officeDocument/2006/relationships/slideLayout" Target="../slideLayouts/slideLayout71.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1.png"/><Relationship Id="rId1" Type="http://schemas.openxmlformats.org/officeDocument/2006/relationships/slideLayout" Target="../slideLayouts/slideLayout7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image" Target="../media/image7.png"/><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2.png"/><Relationship Id="rId1" Type="http://schemas.openxmlformats.org/officeDocument/2006/relationships/slideLayout" Target="../slideLayouts/slideLayout71.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3.png"/><Relationship Id="rId1" Type="http://schemas.openxmlformats.org/officeDocument/2006/relationships/slideLayout" Target="../slideLayouts/slideLayout71.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1.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1.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1.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1.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1.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1.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1.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1.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4.png"/><Relationship Id="rId1" Type="http://schemas.openxmlformats.org/officeDocument/2006/relationships/slideLayout" Target="../slideLayouts/slideLayout71.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5.png"/><Relationship Id="rId1" Type="http://schemas.openxmlformats.org/officeDocument/2006/relationships/slideLayout" Target="../slideLayouts/slideLayout71.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6.png"/><Relationship Id="rId1" Type="http://schemas.openxmlformats.org/officeDocument/2006/relationships/slideLayout" Target="../slideLayouts/slideLayout71.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7.png"/><Relationship Id="rId1" Type="http://schemas.openxmlformats.org/officeDocument/2006/relationships/slideLayout" Target="../slideLayouts/slideLayout71.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8.png"/><Relationship Id="rId1" Type="http://schemas.openxmlformats.org/officeDocument/2006/relationships/slideLayout" Target="../slideLayouts/slideLayout71.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9.png"/><Relationship Id="rId1" Type="http://schemas.openxmlformats.org/officeDocument/2006/relationships/slideLayout" Target="../slideLayouts/slideLayout71.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1" Type="http://schemas.openxmlformats.org/officeDocument/2006/relationships/slideLayout" Target="../slideLayouts/slideLayout71.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1.png"/><Relationship Id="rId1" Type="http://schemas.openxmlformats.org/officeDocument/2006/relationships/slideLayout" Target="../slideLayouts/slideLayout7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1.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1.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1.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1.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2.png"/><Relationship Id="rId1" Type="http://schemas.openxmlformats.org/officeDocument/2006/relationships/slideLayout" Target="../slideLayouts/slideLayout71.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3.png"/><Relationship Id="rId1" Type="http://schemas.openxmlformats.org/officeDocument/2006/relationships/slideLayout" Target="../slideLayouts/slideLayout71.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1.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4.png"/><Relationship Id="rId1" Type="http://schemas.openxmlformats.org/officeDocument/2006/relationships/slideLayout" Target="../slideLayouts/slideLayout71.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5.png"/><Relationship Id="rId1" Type="http://schemas.openxmlformats.org/officeDocument/2006/relationships/slideLayout" Target="../slideLayouts/slideLayout71.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8.png"/><Relationship Id="rId1" Type="http://schemas.openxmlformats.org/officeDocument/2006/relationships/slideLayout" Target="../slideLayouts/slideLayout71.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1.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4.png"/><Relationship Id="rId1" Type="http://schemas.openxmlformats.org/officeDocument/2006/relationships/slideLayout" Target="../slideLayouts/slideLayout71.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1.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6.png"/><Relationship Id="rId1" Type="http://schemas.openxmlformats.org/officeDocument/2006/relationships/slideLayout" Target="../slideLayouts/slideLayout71.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9.xml"/><Relationship Id="rId3" Type="http://schemas.openxmlformats.org/officeDocument/2006/relationships/image" Target="../media/image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0.xml"/><Relationship Id="rId3" Type="http://schemas.openxmlformats.org/officeDocument/2006/relationships/image" Target="../media/image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1.xml"/><Relationship Id="rId3" Type="http://schemas.openxmlformats.org/officeDocument/2006/relationships/image" Target="../media/image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2.xml"/><Relationship Id="rId3"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7.png"/><Relationship Id="rId1" Type="http://schemas.openxmlformats.org/officeDocument/2006/relationships/slideLayout" Target="../slideLayouts/slideLayout71.xml"/><Relationship Id="rId2" Type="http://schemas.openxmlformats.org/officeDocument/2006/relationships/notesSlide" Target="../notesSlides/notesSlide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4.xml"/><Relationship Id="rId3" Type="http://schemas.openxmlformats.org/officeDocument/2006/relationships/image" Target="../media/image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Layout" Target="../slideLayouts/slideLayout71.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6.xml"/><Relationship Id="rId3" Type="http://schemas.openxmlformats.org/officeDocument/2006/relationships/image" Target="../media/image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7.xml"/><Relationship Id="rId3" Type="http://schemas.openxmlformats.org/officeDocument/2006/relationships/image" Target="../media/image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8.xml"/><Relationship Id="rId3"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7.png"/><Relationship Id="rId1" Type="http://schemas.openxmlformats.org/officeDocument/2006/relationships/slideLayout" Target="../slideLayouts/slideLayout71.xml"/><Relationship Id="rId2" Type="http://schemas.openxmlformats.org/officeDocument/2006/relationships/notesSlide" Target="../notesSlides/notesSlide5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0.xml"/><Relationship Id="rId3" Type="http://schemas.openxmlformats.org/officeDocument/2006/relationships/image" Target="../media/image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1.xml"/><Relationship Id="rId3" Type="http://schemas.openxmlformats.org/officeDocument/2006/relationships/image" Target="../media/image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2.xml"/><Relationship Id="rId3" Type="http://schemas.openxmlformats.org/officeDocument/2006/relationships/image" Target="../media/image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3.xml"/><Relationship Id="rId3" Type="http://schemas.openxmlformats.org/officeDocument/2006/relationships/image" Target="../media/image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4.xml"/><Relationship Id="rId3" Type="http://schemas.openxmlformats.org/officeDocument/2006/relationships/image" Target="../media/image7.png"/></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71.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0.png"/><Relationship Id="rId1" Type="http://schemas.openxmlformats.org/officeDocument/2006/relationships/slideLayout" Target="../slideLayouts/slideLayout71.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1.xml"/><Relationship Id="rId2" Type="http://schemas.openxmlformats.org/officeDocument/2006/relationships/notesSlide" Target="../notesSlides/notesSlide66.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1.xml"/><Relationship Id="rId2" Type="http://schemas.openxmlformats.org/officeDocument/2006/relationships/notesSlide" Target="../notesSlides/notesSlide67.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1.xml"/><Relationship Id="rId2" Type="http://schemas.openxmlformats.org/officeDocument/2006/relationships/notesSlide" Target="../notesSlides/notesSlide6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9.xml"/><Relationship Id="rId3" Type="http://schemas.openxmlformats.org/officeDocument/2006/relationships/image" Target="../media/image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7.png"/></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0.png"/><Relationship Id="rId1" Type="http://schemas.openxmlformats.org/officeDocument/2006/relationships/slideLayout" Target="../slideLayouts/slideLayout71.xml"/><Relationship Id="rId2" Type="http://schemas.openxmlformats.org/officeDocument/2006/relationships/notesSlide" Target="../notesSlides/notesSlide70.xml"/></Relationships>
</file>

<file path=ppt/slides/_rels/slide7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1.png"/><Relationship Id="rId1" Type="http://schemas.openxmlformats.org/officeDocument/2006/relationships/slideLayout" Target="../slideLayouts/slideLayout71.xml"/><Relationship Id="rId2" Type="http://schemas.openxmlformats.org/officeDocument/2006/relationships/notesSlide" Target="../notesSlides/notesSlide71.xml"/></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2.png"/><Relationship Id="rId1" Type="http://schemas.openxmlformats.org/officeDocument/2006/relationships/slideLayout" Target="../slideLayouts/slideLayout71.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1.png"/><Relationship Id="rId1" Type="http://schemas.openxmlformats.org/officeDocument/2006/relationships/slideLayout" Target="../slideLayouts/slideLayout71.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2.png"/><Relationship Id="rId1" Type="http://schemas.openxmlformats.org/officeDocument/2006/relationships/slideLayout" Target="../slideLayouts/slideLayout71.xml"/><Relationship Id="rId2" Type="http://schemas.openxmlformats.org/officeDocument/2006/relationships/notesSlide" Target="../notesSlides/notesSlide73.xml"/></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1.xml"/><Relationship Id="rId2" Type="http://schemas.openxmlformats.org/officeDocument/2006/relationships/notesSlide" Target="../notesSlides/notesSlide74.xml"/></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4.png"/><Relationship Id="rId1" Type="http://schemas.openxmlformats.org/officeDocument/2006/relationships/slideLayout" Target="../slideLayouts/slideLayout71.xml"/><Relationship Id="rId2" Type="http://schemas.openxmlformats.org/officeDocument/2006/relationships/notesSlide" Target="../notesSlides/notesSlide7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76.xml"/><Relationship Id="rId3" Type="http://schemas.openxmlformats.org/officeDocument/2006/relationships/image" Target="../media/image7.png"/></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3.png"/><Relationship Id="rId1" Type="http://schemas.openxmlformats.org/officeDocument/2006/relationships/slideLayout" Target="../slideLayouts/slideLayout71.xml"/><Relationship Id="rId2" Type="http://schemas.openxmlformats.org/officeDocument/2006/relationships/notesSlide" Target="../notesSlides/notesSlide77.xml"/></Relationships>
</file>

<file path=ppt/slides/_rels/slide8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4.png"/><Relationship Id="rId1" Type="http://schemas.openxmlformats.org/officeDocument/2006/relationships/slideLayout" Target="../slideLayouts/slideLayout71.xml"/><Relationship Id="rId2" Type="http://schemas.openxmlformats.org/officeDocument/2006/relationships/notesSlide" Target="../notesSlides/notesSlide78.xml"/></Relationships>
</file>

<file path=ppt/slides/_rels/slide8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4.png"/><Relationship Id="rId1" Type="http://schemas.openxmlformats.org/officeDocument/2006/relationships/slideLayout" Target="../slideLayouts/slideLayout71.xml"/><Relationship Id="rId2" Type="http://schemas.openxmlformats.org/officeDocument/2006/relationships/notesSlide" Target="../notesSlides/notesSlide79.xml"/></Relationships>
</file>

<file path=ppt/slides/_rels/slide8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5.png"/><Relationship Id="rId1" Type="http://schemas.openxmlformats.org/officeDocument/2006/relationships/slideLayout" Target="../slideLayouts/slideLayout71.xml"/><Relationship Id="rId2" Type="http://schemas.openxmlformats.org/officeDocument/2006/relationships/notesSlide" Target="../notesSlides/notesSlide8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81.xml"/><Relationship Id="rId3"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6.png"/><Relationship Id="rId1" Type="http://schemas.openxmlformats.org/officeDocument/2006/relationships/slideLayout" Target="../slideLayouts/slideLayout71.xml"/><Relationship Id="rId2" Type="http://schemas.openxmlformats.org/officeDocument/2006/relationships/notesSlide" Target="../notesSlides/notesSlide8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2.png"/><Relationship Id="rId1" Type="http://schemas.openxmlformats.org/officeDocument/2006/relationships/slideLayout" Target="../slideLayouts/slideLayout71.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83.xml"/><Relationship Id="rId3" Type="http://schemas.openxmlformats.org/officeDocument/2006/relationships/image" Target="../media/image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84.xml"/><Relationship Id="rId3" Type="http://schemas.openxmlformats.org/officeDocument/2006/relationships/image" Target="../media/image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85.xml"/><Relationship Id="rId3" Type="http://schemas.openxmlformats.org/officeDocument/2006/relationships/image" Target="../media/image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86.xml"/><Relationship Id="rId3" Type="http://schemas.openxmlformats.org/officeDocument/2006/relationships/image" Target="../media/image7.png"/></Relationships>
</file>

<file path=ppt/slides/_rels/slide9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71.xml"/><Relationship Id="rId2" Type="http://schemas.openxmlformats.org/officeDocument/2006/relationships/notesSlide" Target="../notesSlides/notesSlide87.xml"/></Relationships>
</file>

<file path=ppt/slides/_rels/slide9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8.png"/><Relationship Id="rId1" Type="http://schemas.openxmlformats.org/officeDocument/2006/relationships/slideLayout" Target="../slideLayouts/slideLayout71.xml"/><Relationship Id="rId2" Type="http://schemas.openxmlformats.org/officeDocument/2006/relationships/notesSlide" Target="../notesSlides/notesSlide8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89.xml"/><Relationship Id="rId3" Type="http://schemas.openxmlformats.org/officeDocument/2006/relationships/image" Target="../media/image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90.xml"/><Relationship Id="rId3" Type="http://schemas.openxmlformats.org/officeDocument/2006/relationships/image" Target="../media/image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91.xml"/><Relationship Id="rId3" Type="http://schemas.openxmlformats.org/officeDocument/2006/relationships/image" Target="../media/image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92.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16800" y="6052088"/>
            <a:ext cx="1625600" cy="424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3169" y="2689225"/>
            <a:ext cx="5949950"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295400" y="1676400"/>
            <a:ext cx="6286500" cy="110799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600" b="1" i="0" u="none" strike="noStrike" kern="0" cap="none" spc="0" normalizeH="0" baseline="0" noProof="0" dirty="0" smtClean="0">
                <a:ln>
                  <a:solidFill>
                    <a:schemeClr val="tx1"/>
                  </a:solidFill>
                </a:ln>
                <a:solidFill>
                  <a:schemeClr val="bg1"/>
                </a:solidFill>
                <a:effectLst/>
                <a:uLnTx/>
                <a:uFillTx/>
                <a:latin typeface="Calibri"/>
                <a:cs typeface="Arial" pitchFamily="34" charset="0"/>
              </a:rPr>
              <a:t>Android</a:t>
            </a:r>
            <a:r>
              <a:rPr kumimoji="0" lang="en-US" sz="6600" b="1" i="0" u="none" strike="noStrike" kern="0" cap="none" spc="0" normalizeH="0" noProof="0" dirty="0" smtClean="0">
                <a:ln>
                  <a:solidFill>
                    <a:schemeClr val="tx1"/>
                  </a:solidFill>
                </a:ln>
                <a:solidFill>
                  <a:schemeClr val="bg1"/>
                </a:solidFill>
                <a:effectLst/>
                <a:uLnTx/>
                <a:uFillTx/>
                <a:latin typeface="Calibri"/>
                <a:cs typeface="Arial" pitchFamily="34" charset="0"/>
              </a:rPr>
              <a:t> </a:t>
            </a:r>
            <a:r>
              <a:rPr kumimoji="0" lang="en-US" sz="6600" b="1" i="0" u="none" strike="noStrike" kern="0" cap="none" spc="0" normalizeH="0" baseline="0" noProof="0" dirty="0" smtClean="0">
                <a:ln>
                  <a:solidFill>
                    <a:schemeClr val="tx1"/>
                  </a:solidFill>
                </a:ln>
                <a:solidFill>
                  <a:schemeClr val="bg1"/>
                </a:solidFill>
                <a:effectLst/>
                <a:uLnTx/>
                <a:uFillTx/>
                <a:latin typeface="Calibri"/>
                <a:cs typeface="Arial" pitchFamily="34" charset="0"/>
              </a:rPr>
              <a:t>Training</a:t>
            </a:r>
            <a:endParaRPr kumimoji="0" lang="en-US" sz="4800" b="1" i="0" u="none" strike="noStrike" kern="0" cap="none" spc="0" normalizeH="0" baseline="0" noProof="0" dirty="0" smtClean="0">
              <a:ln>
                <a:solidFill>
                  <a:schemeClr val="tx1"/>
                </a:solidFill>
              </a:ln>
              <a:solidFill>
                <a:schemeClr val="bg1"/>
              </a:solidFill>
              <a:effectLst/>
              <a:uLnTx/>
              <a:uFillTx/>
              <a:latin typeface="Calibri"/>
              <a:cs typeface="Arial" pitchFamily="34"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3038" y="4988332"/>
            <a:ext cx="1479362" cy="1479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4075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10</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15" name="Rectangle 14"/>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ndroid_activity_fragment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609600"/>
            <a:ext cx="8610600" cy="5524575"/>
          </a:xfrm>
          <a:prstGeom prst="rect">
            <a:avLst/>
          </a:prstGeom>
        </p:spPr>
      </p:pic>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84345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schemeClr val="bg2">
                    <a:lumMod val="75000"/>
                  </a:schemeClr>
                </a:solidFill>
                <a:latin typeface="Arial" pitchFamily="34" charset="0"/>
                <a:cs typeface="Arial" pitchFamily="34" charset="0"/>
              </a:rPr>
              <a:t>Output</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100</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12" name="Rectangle 11"/>
          <p:cNvSpPr/>
          <p:nvPr/>
        </p:nvSpPr>
        <p:spPr>
          <a:xfrm>
            <a:off x="14827" y="2209800"/>
            <a:ext cx="8534400" cy="369332"/>
          </a:xfrm>
          <a:prstGeom prst="rect">
            <a:avLst/>
          </a:prstGeom>
        </p:spPr>
        <p:txBody>
          <a:bodyPr wrap="square">
            <a:spAutoFit/>
          </a:bodyPr>
          <a:lstStyle/>
          <a:p>
            <a:r>
              <a:rPr lang="en-US" dirty="0">
                <a:solidFill>
                  <a:srgbClr val="000000"/>
                </a:solidFill>
                <a:latin typeface="Monaco"/>
              </a:rPr>
              <a:t>	</a:t>
            </a:r>
          </a:p>
        </p:txBody>
      </p:sp>
      <p:pic>
        <p:nvPicPr>
          <p:cNvPr id="5" name="Picture 4" descr="device-2014-02-16-16515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609600"/>
            <a:ext cx="3048000" cy="5418666"/>
          </a:xfrm>
          <a:prstGeom prst="rect">
            <a:avLst/>
          </a:prstGeom>
        </p:spPr>
      </p:pic>
      <p:sp>
        <p:nvSpPr>
          <p:cNvPr id="7" name="Rounded Rectangular Callout 6"/>
          <p:cNvSpPr/>
          <p:nvPr/>
        </p:nvSpPr>
        <p:spPr>
          <a:xfrm>
            <a:off x="6553200" y="838200"/>
            <a:ext cx="1447800" cy="381000"/>
          </a:xfrm>
          <a:prstGeom prst="wedgeRoundRectCallout">
            <a:avLst>
              <a:gd name="adj1" fmla="val -131949"/>
              <a:gd name="adj2" fmla="val 17091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Fragment 1</a:t>
            </a:r>
            <a:endParaRPr lang="en-US" dirty="0"/>
          </a:p>
        </p:txBody>
      </p:sp>
      <p:sp>
        <p:nvSpPr>
          <p:cNvPr id="16" name="Rounded Rectangular Callout 15"/>
          <p:cNvSpPr/>
          <p:nvPr/>
        </p:nvSpPr>
        <p:spPr>
          <a:xfrm>
            <a:off x="6934200" y="2133600"/>
            <a:ext cx="1447800" cy="381000"/>
          </a:xfrm>
          <a:prstGeom prst="wedgeRoundRectCallout">
            <a:avLst>
              <a:gd name="adj1" fmla="val -140507"/>
              <a:gd name="adj2" fmla="val -8521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Fragment 2</a:t>
            </a:r>
            <a:endParaRPr lang="en-US" dirty="0"/>
          </a:p>
        </p:txBody>
      </p:sp>
      <p:sp>
        <p:nvSpPr>
          <p:cNvPr id="17" name="Rounded Rectangular Callout 16"/>
          <p:cNvSpPr/>
          <p:nvPr/>
        </p:nvSpPr>
        <p:spPr>
          <a:xfrm>
            <a:off x="6477000" y="4191000"/>
            <a:ext cx="1447800" cy="381000"/>
          </a:xfrm>
          <a:prstGeom prst="wedgeRoundRectCallout">
            <a:avLst>
              <a:gd name="adj1" fmla="val -140507"/>
              <a:gd name="adj2" fmla="val -8521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MainActivity</a:t>
            </a:r>
            <a:endParaRPr lang="en-US" dirty="0"/>
          </a:p>
        </p:txBody>
      </p:sp>
      <p:sp>
        <p:nvSpPr>
          <p:cNvPr id="18" name="Rectangle 17"/>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74025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1"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2">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9012" y="-95534"/>
            <a:ext cx="9213012" cy="6243634"/>
          </a:xfrm>
          <a:prstGeom prst="rect">
            <a:avLst/>
          </a:prstGeom>
          <a:pattFill prst="smCheck">
            <a:fgClr>
              <a:schemeClr val="bg2">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9" name="TextBox 8"/>
          <p:cNvSpPr txBox="1"/>
          <p:nvPr/>
        </p:nvSpPr>
        <p:spPr>
          <a:xfrm>
            <a:off x="1028700" y="2743200"/>
            <a:ext cx="7086600" cy="783193"/>
          </a:xfrm>
          <a:prstGeom prst="roundRect">
            <a:avLst/>
          </a:prstGeom>
          <a:noFill/>
          <a:ln w="38100">
            <a:solidFill>
              <a:schemeClr val="tx1"/>
            </a:solidFill>
          </a:ln>
        </p:spPr>
        <p:txBody>
          <a:bodyPr wrap="square" rtlCol="0">
            <a:spAutoFit/>
          </a:bodyPr>
          <a:lstStyle/>
          <a:p>
            <a:pPr algn="ctr"/>
            <a:r>
              <a:rPr lang="fr-FR" sz="4000" dirty="0"/>
              <a:t>A </a:t>
            </a:r>
            <a:r>
              <a:rPr lang="fr-FR" sz="4000" dirty="0" err="1"/>
              <a:t>ListFragment</a:t>
            </a:r>
            <a:r>
              <a:rPr lang="fr-FR" sz="4000" dirty="0"/>
              <a:t> Application</a:t>
            </a:r>
            <a:endParaRPr lang="en-US" sz="4000" dirty="0">
              <a:latin typeface="Arial" pitchFamily="34" charset="0"/>
              <a:cs typeface="Arial" pitchFamily="34" charset="0"/>
            </a:endParaRPr>
          </a:p>
        </p:txBody>
      </p:sp>
      <p:sp>
        <p:nvSpPr>
          <p:cNvPr id="8" name="Rectangle 7"/>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559041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102</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pic>
        <p:nvPicPr>
          <p:cNvPr id="7" name="Picture 6" descr="Screen Shot 2014-04-07 at 2.03.2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1000"/>
            <a:ext cx="9144000" cy="5334000"/>
          </a:xfrm>
          <a:prstGeom prst="rect">
            <a:avLst/>
          </a:prstGeom>
        </p:spPr>
      </p:pic>
      <p:sp>
        <p:nvSpPr>
          <p:cNvPr id="10" name="Rectangle 9"/>
          <p:cNvSpPr/>
          <p:nvPr/>
        </p:nvSpPr>
        <p:spPr>
          <a:xfrm>
            <a:off x="7239000" y="4800600"/>
            <a:ext cx="19050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047854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a:solidFill>
                  <a:schemeClr val="bg2">
                    <a:lumMod val="75000"/>
                  </a:schemeClr>
                </a:solidFill>
                <a:latin typeface="Arial" pitchFamily="34" charset="0"/>
                <a:cs typeface="Arial" pitchFamily="34" charset="0"/>
              </a:rPr>
              <a:t>1</a:t>
            </a:r>
            <a:r>
              <a:rPr lang="en-US" sz="2800" b="1" dirty="0" smtClean="0">
                <a:solidFill>
                  <a:schemeClr val="bg2">
                    <a:lumMod val="75000"/>
                  </a:schemeClr>
                </a:solidFill>
                <a:latin typeface="Arial" pitchFamily="34" charset="0"/>
                <a:cs typeface="Arial" pitchFamily="34" charset="0"/>
              </a:rPr>
              <a:t>#Create New App</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103</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pic>
        <p:nvPicPr>
          <p:cNvPr id="5" name="Picture 4" descr="list_fragment_new_android_projec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609600"/>
            <a:ext cx="5715000" cy="5486400"/>
          </a:xfrm>
          <a:prstGeom prst="rect">
            <a:avLst/>
          </a:prstGeom>
        </p:spPr>
      </p:pic>
      <p:sp>
        <p:nvSpPr>
          <p:cNvPr id="12" name="Rectangle 11"/>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954483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a:solidFill>
                  <a:schemeClr val="bg2">
                    <a:lumMod val="75000"/>
                  </a:schemeClr>
                </a:solidFill>
                <a:latin typeface="Arial" pitchFamily="34" charset="0"/>
                <a:cs typeface="Arial" pitchFamily="34" charset="0"/>
              </a:rPr>
              <a:t>2</a:t>
            </a:r>
            <a:r>
              <a:rPr lang="en-US" sz="2800" b="1" dirty="0" smtClean="0">
                <a:solidFill>
                  <a:schemeClr val="bg2">
                    <a:lumMod val="75000"/>
                  </a:schemeClr>
                </a:solidFill>
                <a:latin typeface="Arial" pitchFamily="34" charset="0"/>
                <a:cs typeface="Arial" pitchFamily="34" charset="0"/>
              </a:rPr>
              <a:t>#Extend </a:t>
            </a:r>
            <a:r>
              <a:rPr lang="en-US" sz="2800" b="1" dirty="0" err="1" smtClean="0">
                <a:solidFill>
                  <a:schemeClr val="bg2">
                    <a:lumMod val="75000"/>
                  </a:schemeClr>
                </a:solidFill>
                <a:latin typeface="Arial" pitchFamily="34" charset="0"/>
                <a:cs typeface="Arial" pitchFamily="34" charset="0"/>
              </a:rPr>
              <a:t>ListFragment</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104</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10" name="Rectangle 9"/>
          <p:cNvSpPr/>
          <p:nvPr/>
        </p:nvSpPr>
        <p:spPr>
          <a:xfrm>
            <a:off x="152400" y="889843"/>
            <a:ext cx="8686800" cy="4801315"/>
          </a:xfrm>
          <a:prstGeom prst="rect">
            <a:avLst/>
          </a:prstGeom>
        </p:spPr>
        <p:txBody>
          <a:bodyPr wrap="square">
            <a:spAutoFit/>
          </a:bodyPr>
          <a:lstStyle/>
          <a:p>
            <a:r>
              <a:rPr lang="en-US" b="1" dirty="0">
                <a:solidFill>
                  <a:srgbClr val="0A5287"/>
                </a:solidFill>
                <a:latin typeface="Consolas-Bold"/>
              </a:rPr>
              <a:t>public</a:t>
            </a:r>
            <a:r>
              <a:rPr lang="en-US" dirty="0">
                <a:solidFill>
                  <a:srgbClr val="343434"/>
                </a:solidFill>
                <a:latin typeface="Consolas"/>
              </a:rPr>
              <a:t> </a:t>
            </a:r>
            <a:r>
              <a:rPr lang="en-US" b="1" dirty="0">
                <a:solidFill>
                  <a:srgbClr val="0A5287"/>
                </a:solidFill>
                <a:latin typeface="Consolas-Bold"/>
              </a:rPr>
              <a:t>class</a:t>
            </a:r>
            <a:r>
              <a:rPr lang="en-US" dirty="0">
                <a:solidFill>
                  <a:srgbClr val="343434"/>
                </a:solidFill>
                <a:latin typeface="Consolas"/>
              </a:rPr>
              <a:t> </a:t>
            </a:r>
            <a:r>
              <a:rPr lang="en-US" dirty="0" err="1">
                <a:solidFill>
                  <a:prstClr val="black"/>
                </a:solidFill>
                <a:latin typeface="Consolas"/>
              </a:rPr>
              <a:t>CountryList</a:t>
            </a:r>
            <a:r>
              <a:rPr lang="en-US" dirty="0">
                <a:solidFill>
                  <a:prstClr val="black"/>
                </a:solidFill>
                <a:latin typeface="Consolas"/>
              </a:rPr>
              <a:t> </a:t>
            </a:r>
            <a:r>
              <a:rPr lang="en-US" b="1" dirty="0">
                <a:solidFill>
                  <a:srgbClr val="0A5287"/>
                </a:solidFill>
                <a:latin typeface="Consolas-Bold"/>
              </a:rPr>
              <a:t>extends</a:t>
            </a:r>
            <a:r>
              <a:rPr lang="en-US" dirty="0">
                <a:solidFill>
                  <a:srgbClr val="343434"/>
                </a:solidFill>
                <a:latin typeface="Consolas"/>
              </a:rPr>
              <a:t> </a:t>
            </a:r>
            <a:r>
              <a:rPr lang="en-US" dirty="0" err="1">
                <a:solidFill>
                  <a:prstClr val="black"/>
                </a:solidFill>
                <a:latin typeface="Consolas"/>
              </a:rPr>
              <a:t>ListFragment</a:t>
            </a:r>
            <a:r>
              <a:rPr lang="en-US" dirty="0">
                <a:solidFill>
                  <a:prstClr val="black"/>
                </a:solidFill>
                <a:latin typeface="Consolas"/>
              </a:rPr>
              <a:t> {</a:t>
            </a:r>
            <a:endParaRPr lang="en-US" dirty="0">
              <a:solidFill>
                <a:srgbClr val="343434"/>
              </a:solidFill>
              <a:latin typeface="Consolas"/>
            </a:endParaRPr>
          </a:p>
          <a:p>
            <a:r>
              <a:rPr lang="en-US" dirty="0">
                <a:solidFill>
                  <a:srgbClr val="343434"/>
                </a:solidFill>
                <a:latin typeface="Consolas"/>
              </a:rPr>
              <a:t> </a:t>
            </a:r>
          </a:p>
          <a:p>
            <a:r>
              <a:rPr lang="en-US" dirty="0">
                <a:solidFill>
                  <a:srgbClr val="343434"/>
                </a:solidFill>
                <a:latin typeface="Consolas"/>
              </a:rPr>
              <a:t>    </a:t>
            </a:r>
            <a:r>
              <a:rPr lang="en-US" dirty="0">
                <a:solidFill>
                  <a:srgbClr val="6D6D6D"/>
                </a:solidFill>
                <a:latin typeface="Consolas"/>
              </a:rPr>
              <a:t>/**</a:t>
            </a:r>
            <a:endParaRPr lang="en-US" dirty="0">
              <a:solidFill>
                <a:srgbClr val="343434"/>
              </a:solidFill>
              <a:latin typeface="Consolas"/>
            </a:endParaRPr>
          </a:p>
          <a:p>
            <a:r>
              <a:rPr lang="en-US" dirty="0">
                <a:solidFill>
                  <a:srgbClr val="343434"/>
                </a:solidFill>
                <a:latin typeface="Consolas"/>
              </a:rPr>
              <a:t>    </a:t>
            </a:r>
            <a:r>
              <a:rPr lang="en-US" dirty="0">
                <a:solidFill>
                  <a:srgbClr val="6D6D6D"/>
                </a:solidFill>
                <a:latin typeface="Consolas"/>
              </a:rPr>
              <a:t>* The list of countries to be shown in the </a:t>
            </a:r>
            <a:r>
              <a:rPr lang="en-US" dirty="0" err="1">
                <a:solidFill>
                  <a:srgbClr val="6D6D6D"/>
                </a:solidFill>
                <a:latin typeface="Consolas"/>
              </a:rPr>
              <a:t>ListFragment</a:t>
            </a:r>
            <a:endParaRPr lang="en-US" dirty="0">
              <a:solidFill>
                <a:srgbClr val="343434"/>
              </a:solidFill>
              <a:latin typeface="Consolas"/>
            </a:endParaRPr>
          </a:p>
          <a:p>
            <a:r>
              <a:rPr lang="en-US" dirty="0">
                <a:solidFill>
                  <a:srgbClr val="343434"/>
                </a:solidFill>
                <a:latin typeface="Consolas"/>
              </a:rPr>
              <a:t>    </a:t>
            </a:r>
            <a:r>
              <a:rPr lang="en-US" dirty="0">
                <a:solidFill>
                  <a:srgbClr val="6D6D6D"/>
                </a:solidFill>
                <a:latin typeface="Consolas"/>
              </a:rPr>
              <a:t>*/</a:t>
            </a:r>
            <a:endParaRPr lang="en-US" dirty="0">
              <a:solidFill>
                <a:srgbClr val="343434"/>
              </a:solidFill>
              <a:latin typeface="Consolas"/>
            </a:endParaRPr>
          </a:p>
          <a:p>
            <a:r>
              <a:rPr lang="en-US" dirty="0">
                <a:solidFill>
                  <a:srgbClr val="343434"/>
                </a:solidFill>
                <a:latin typeface="Consolas"/>
              </a:rPr>
              <a:t>    </a:t>
            </a:r>
            <a:r>
              <a:rPr lang="en-US" dirty="0">
                <a:solidFill>
                  <a:prstClr val="black"/>
                </a:solidFill>
                <a:latin typeface="Consolas"/>
              </a:rPr>
              <a:t>String[] countries = </a:t>
            </a:r>
            <a:r>
              <a:rPr lang="en-US" b="1" dirty="0">
                <a:solidFill>
                  <a:srgbClr val="0A5287"/>
                </a:solidFill>
                <a:latin typeface="Consolas-Bold"/>
              </a:rPr>
              <a:t>new</a:t>
            </a:r>
            <a:r>
              <a:rPr lang="en-US" dirty="0">
                <a:solidFill>
                  <a:srgbClr val="343434"/>
                </a:solidFill>
                <a:latin typeface="Consolas"/>
              </a:rPr>
              <a:t> </a:t>
            </a:r>
            <a:r>
              <a:rPr lang="en-US" dirty="0">
                <a:solidFill>
                  <a:prstClr val="black"/>
                </a:solidFill>
                <a:latin typeface="Consolas"/>
              </a:rPr>
              <a:t>String[] {</a:t>
            </a:r>
            <a:endParaRPr lang="en-US" dirty="0">
              <a:solidFill>
                <a:srgbClr val="343434"/>
              </a:solidFill>
              <a:latin typeface="Consolas"/>
            </a:endParaRPr>
          </a:p>
          <a:p>
            <a:r>
              <a:rPr lang="en-US" dirty="0">
                <a:solidFill>
                  <a:srgbClr val="343434"/>
                </a:solidFill>
                <a:latin typeface="Consolas"/>
              </a:rPr>
              <a:t>        </a:t>
            </a:r>
            <a:r>
              <a:rPr lang="en-US" dirty="0">
                <a:solidFill>
                  <a:srgbClr val="0000FF"/>
                </a:solidFill>
                <a:latin typeface="Consolas"/>
              </a:rPr>
              <a:t>"India"</a:t>
            </a:r>
            <a:r>
              <a:rPr lang="en-US" dirty="0">
                <a:solidFill>
                  <a:prstClr val="black"/>
                </a:solidFill>
                <a:latin typeface="Consolas"/>
              </a:rPr>
              <a:t>,</a:t>
            </a:r>
            <a:endParaRPr lang="en-US" dirty="0">
              <a:solidFill>
                <a:srgbClr val="343434"/>
              </a:solidFill>
              <a:latin typeface="Consolas"/>
            </a:endParaRPr>
          </a:p>
          <a:p>
            <a:r>
              <a:rPr lang="en-US" dirty="0">
                <a:solidFill>
                  <a:srgbClr val="343434"/>
                </a:solidFill>
                <a:latin typeface="Consolas"/>
              </a:rPr>
              <a:t>        </a:t>
            </a:r>
            <a:r>
              <a:rPr lang="en-US" dirty="0">
                <a:solidFill>
                  <a:srgbClr val="0000FF"/>
                </a:solidFill>
                <a:latin typeface="Consolas"/>
              </a:rPr>
              <a:t>"Pakistan"</a:t>
            </a:r>
            <a:r>
              <a:rPr lang="en-US" dirty="0">
                <a:solidFill>
                  <a:prstClr val="black"/>
                </a:solidFill>
                <a:latin typeface="Consolas"/>
              </a:rPr>
              <a:t>,</a:t>
            </a:r>
            <a:endParaRPr lang="en-US" dirty="0">
              <a:solidFill>
                <a:srgbClr val="343434"/>
              </a:solidFill>
              <a:latin typeface="Consolas"/>
            </a:endParaRPr>
          </a:p>
          <a:p>
            <a:r>
              <a:rPr lang="hr-HR" dirty="0">
                <a:solidFill>
                  <a:srgbClr val="343434"/>
                </a:solidFill>
                <a:latin typeface="Consolas"/>
              </a:rPr>
              <a:t>        </a:t>
            </a:r>
            <a:r>
              <a:rPr lang="hr-HR" dirty="0">
                <a:solidFill>
                  <a:srgbClr val="0000FF"/>
                </a:solidFill>
                <a:latin typeface="Consolas"/>
              </a:rPr>
              <a:t>"Sri Lanka"</a:t>
            </a:r>
            <a:r>
              <a:rPr lang="hr-HR" dirty="0">
                <a:solidFill>
                  <a:prstClr val="black"/>
                </a:solidFill>
                <a:latin typeface="Consolas"/>
              </a:rPr>
              <a:t>,</a:t>
            </a:r>
            <a:endParaRPr lang="hr-HR" dirty="0">
              <a:solidFill>
                <a:srgbClr val="343434"/>
              </a:solidFill>
              <a:latin typeface="Consolas"/>
            </a:endParaRPr>
          </a:p>
          <a:p>
            <a:r>
              <a:rPr lang="en-US" dirty="0">
                <a:solidFill>
                  <a:srgbClr val="343434"/>
                </a:solidFill>
                <a:latin typeface="Consolas"/>
              </a:rPr>
              <a:t>        </a:t>
            </a:r>
            <a:r>
              <a:rPr lang="en-US" dirty="0">
                <a:solidFill>
                  <a:srgbClr val="0000FF"/>
                </a:solidFill>
                <a:latin typeface="Consolas"/>
              </a:rPr>
              <a:t>"China"</a:t>
            </a:r>
            <a:r>
              <a:rPr lang="en-US" dirty="0">
                <a:solidFill>
                  <a:prstClr val="black"/>
                </a:solidFill>
                <a:latin typeface="Consolas"/>
              </a:rPr>
              <a:t>,</a:t>
            </a:r>
            <a:endParaRPr lang="en-US" dirty="0">
              <a:solidFill>
                <a:srgbClr val="343434"/>
              </a:solidFill>
              <a:latin typeface="Consolas"/>
            </a:endParaRPr>
          </a:p>
          <a:p>
            <a:r>
              <a:rPr lang="sv-SE" dirty="0">
                <a:solidFill>
                  <a:srgbClr val="343434"/>
                </a:solidFill>
                <a:latin typeface="Consolas"/>
              </a:rPr>
              <a:t>        </a:t>
            </a:r>
            <a:r>
              <a:rPr lang="sv-SE" dirty="0">
                <a:solidFill>
                  <a:srgbClr val="0000FF"/>
                </a:solidFill>
                <a:latin typeface="Consolas"/>
              </a:rPr>
              <a:t>"Bangladesh"</a:t>
            </a:r>
            <a:r>
              <a:rPr lang="sv-SE" dirty="0">
                <a:solidFill>
                  <a:prstClr val="black"/>
                </a:solidFill>
                <a:latin typeface="Consolas"/>
              </a:rPr>
              <a:t>,</a:t>
            </a:r>
            <a:endParaRPr lang="sv-SE" dirty="0">
              <a:solidFill>
                <a:srgbClr val="343434"/>
              </a:solidFill>
              <a:latin typeface="Consolas"/>
            </a:endParaRPr>
          </a:p>
          <a:p>
            <a:r>
              <a:rPr lang="en-US" dirty="0">
                <a:solidFill>
                  <a:srgbClr val="343434"/>
                </a:solidFill>
                <a:latin typeface="Consolas"/>
              </a:rPr>
              <a:t>        </a:t>
            </a:r>
            <a:r>
              <a:rPr lang="en-US" dirty="0">
                <a:solidFill>
                  <a:srgbClr val="0000FF"/>
                </a:solidFill>
                <a:latin typeface="Consolas"/>
              </a:rPr>
              <a:t>"Nepal"</a:t>
            </a:r>
            <a:r>
              <a:rPr lang="en-US" dirty="0">
                <a:solidFill>
                  <a:prstClr val="black"/>
                </a:solidFill>
                <a:latin typeface="Consolas"/>
              </a:rPr>
              <a:t>,</a:t>
            </a:r>
            <a:endParaRPr lang="en-US" dirty="0">
              <a:solidFill>
                <a:srgbClr val="343434"/>
              </a:solidFill>
              <a:latin typeface="Consolas"/>
            </a:endParaRPr>
          </a:p>
          <a:p>
            <a:r>
              <a:rPr lang="en-US" dirty="0">
                <a:solidFill>
                  <a:srgbClr val="343434"/>
                </a:solidFill>
                <a:latin typeface="Consolas"/>
              </a:rPr>
              <a:t>        </a:t>
            </a:r>
            <a:r>
              <a:rPr lang="en-US" dirty="0">
                <a:solidFill>
                  <a:srgbClr val="0000FF"/>
                </a:solidFill>
                <a:latin typeface="Consolas"/>
              </a:rPr>
              <a:t>"Afghanistan"</a:t>
            </a:r>
            <a:r>
              <a:rPr lang="en-US" dirty="0">
                <a:solidFill>
                  <a:prstClr val="black"/>
                </a:solidFill>
                <a:latin typeface="Consolas"/>
              </a:rPr>
              <a:t>,</a:t>
            </a:r>
            <a:endParaRPr lang="en-US" dirty="0">
              <a:solidFill>
                <a:srgbClr val="343434"/>
              </a:solidFill>
              <a:latin typeface="Consolas"/>
            </a:endParaRPr>
          </a:p>
          <a:p>
            <a:r>
              <a:rPr lang="en-US" dirty="0">
                <a:solidFill>
                  <a:srgbClr val="343434"/>
                </a:solidFill>
                <a:latin typeface="Consolas"/>
              </a:rPr>
              <a:t>        </a:t>
            </a:r>
            <a:r>
              <a:rPr lang="en-US" dirty="0">
                <a:solidFill>
                  <a:srgbClr val="0000FF"/>
                </a:solidFill>
                <a:latin typeface="Consolas"/>
              </a:rPr>
              <a:t>"North Korea"</a:t>
            </a:r>
            <a:r>
              <a:rPr lang="en-US" dirty="0">
                <a:solidFill>
                  <a:prstClr val="black"/>
                </a:solidFill>
                <a:latin typeface="Consolas"/>
              </a:rPr>
              <a:t>,</a:t>
            </a:r>
            <a:endParaRPr lang="en-US" dirty="0">
              <a:solidFill>
                <a:srgbClr val="343434"/>
              </a:solidFill>
              <a:latin typeface="Consolas"/>
            </a:endParaRPr>
          </a:p>
          <a:p>
            <a:r>
              <a:rPr lang="en-US" dirty="0">
                <a:solidFill>
                  <a:srgbClr val="343434"/>
                </a:solidFill>
                <a:latin typeface="Consolas"/>
              </a:rPr>
              <a:t>        </a:t>
            </a:r>
            <a:r>
              <a:rPr lang="en-US" dirty="0">
                <a:solidFill>
                  <a:srgbClr val="0000FF"/>
                </a:solidFill>
                <a:latin typeface="Consolas"/>
              </a:rPr>
              <a:t>"South Korea"</a:t>
            </a:r>
            <a:r>
              <a:rPr lang="en-US" dirty="0">
                <a:solidFill>
                  <a:prstClr val="black"/>
                </a:solidFill>
                <a:latin typeface="Consolas"/>
              </a:rPr>
              <a:t>,</a:t>
            </a:r>
            <a:endParaRPr lang="en-US" dirty="0">
              <a:solidFill>
                <a:srgbClr val="343434"/>
              </a:solidFill>
              <a:latin typeface="Consolas"/>
            </a:endParaRPr>
          </a:p>
          <a:p>
            <a:r>
              <a:rPr lang="en-US" dirty="0">
                <a:solidFill>
                  <a:srgbClr val="343434"/>
                </a:solidFill>
                <a:latin typeface="Consolas"/>
              </a:rPr>
              <a:t>        </a:t>
            </a:r>
            <a:r>
              <a:rPr lang="en-US" dirty="0">
                <a:solidFill>
                  <a:srgbClr val="0000FF"/>
                </a:solidFill>
                <a:latin typeface="Consolas"/>
              </a:rPr>
              <a:t>"Japan"</a:t>
            </a:r>
            <a:endParaRPr lang="en-US" dirty="0">
              <a:solidFill>
                <a:srgbClr val="343434"/>
              </a:solidFill>
              <a:latin typeface="Consolas"/>
            </a:endParaRPr>
          </a:p>
          <a:p>
            <a:r>
              <a:rPr lang="en-US" dirty="0">
                <a:solidFill>
                  <a:srgbClr val="343434"/>
                </a:solidFill>
                <a:latin typeface="Consolas"/>
              </a:rPr>
              <a:t>    </a:t>
            </a:r>
            <a:r>
              <a:rPr lang="en-US" dirty="0">
                <a:solidFill>
                  <a:prstClr val="black"/>
                </a:solidFill>
                <a:latin typeface="Consolas"/>
              </a:rPr>
              <a:t>};</a:t>
            </a:r>
            <a:endParaRPr lang="en-US" dirty="0"/>
          </a:p>
        </p:txBody>
      </p:sp>
      <p:sp>
        <p:nvSpPr>
          <p:cNvPr id="11" name="Rounded Rectangular Callout 10"/>
          <p:cNvSpPr/>
          <p:nvPr/>
        </p:nvSpPr>
        <p:spPr>
          <a:xfrm>
            <a:off x="7772400" y="762000"/>
            <a:ext cx="609600" cy="381000"/>
          </a:xfrm>
          <a:prstGeom prst="wedgeRoundRectCallout">
            <a:avLst>
              <a:gd name="adj1" fmla="val -344615"/>
              <a:gd name="adj2" fmla="val 3037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ular Callout 14"/>
          <p:cNvSpPr/>
          <p:nvPr/>
        </p:nvSpPr>
        <p:spPr>
          <a:xfrm>
            <a:off x="7543800" y="3352800"/>
            <a:ext cx="609600" cy="381000"/>
          </a:xfrm>
          <a:prstGeom prst="wedgeRoundRectCallout">
            <a:avLst>
              <a:gd name="adj1" fmla="val -824013"/>
              <a:gd name="adj2" fmla="val -24670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451029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a:solidFill>
                  <a:schemeClr val="bg2">
                    <a:lumMod val="75000"/>
                  </a:schemeClr>
                </a:solidFill>
                <a:latin typeface="Arial" pitchFamily="34" charset="0"/>
                <a:cs typeface="Arial" pitchFamily="34" charset="0"/>
              </a:rPr>
              <a:t>3</a:t>
            </a:r>
            <a:r>
              <a:rPr lang="en-US" sz="2800" b="1" dirty="0" smtClean="0">
                <a:solidFill>
                  <a:schemeClr val="bg2">
                    <a:lumMod val="75000"/>
                  </a:schemeClr>
                </a:solidFill>
                <a:latin typeface="Arial" pitchFamily="34" charset="0"/>
                <a:cs typeface="Arial" pitchFamily="34" charset="0"/>
              </a:rPr>
              <a:t>#Overide </a:t>
            </a:r>
            <a:r>
              <a:rPr lang="en-US" sz="2800" b="1" dirty="0" err="1" smtClean="0">
                <a:solidFill>
                  <a:schemeClr val="bg2">
                    <a:lumMod val="75000"/>
                  </a:schemeClr>
                </a:solidFill>
                <a:latin typeface="Arial" pitchFamily="34" charset="0"/>
                <a:cs typeface="Arial" pitchFamily="34" charset="0"/>
              </a:rPr>
              <a:t>OnCreateView</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105</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0" y="612844"/>
            <a:ext cx="8915400" cy="5078314"/>
          </a:xfrm>
          <a:prstGeom prst="rect">
            <a:avLst/>
          </a:prstGeom>
        </p:spPr>
        <p:txBody>
          <a:bodyPr wrap="square">
            <a:spAutoFit/>
          </a:bodyPr>
          <a:lstStyle/>
          <a:p>
            <a:r>
              <a:rPr lang="en-US" dirty="0">
                <a:solidFill>
                  <a:srgbClr val="343434"/>
                </a:solidFill>
                <a:latin typeface="Consolas"/>
              </a:rPr>
              <a:t> </a:t>
            </a:r>
            <a:r>
              <a:rPr lang="en-US" dirty="0">
                <a:solidFill>
                  <a:srgbClr val="6D6D6D"/>
                </a:solidFill>
                <a:latin typeface="Consolas"/>
              </a:rPr>
              <a:t>@Override</a:t>
            </a:r>
            <a:endParaRPr lang="en-US" dirty="0">
              <a:solidFill>
                <a:srgbClr val="343434"/>
              </a:solidFill>
              <a:latin typeface="Consolas"/>
            </a:endParaRPr>
          </a:p>
          <a:p>
            <a:r>
              <a:rPr lang="en-US" dirty="0">
                <a:solidFill>
                  <a:srgbClr val="343434"/>
                </a:solidFill>
                <a:latin typeface="Consolas"/>
              </a:rPr>
              <a:t>    </a:t>
            </a:r>
            <a:r>
              <a:rPr lang="en-US" b="1" dirty="0">
                <a:solidFill>
                  <a:srgbClr val="0A5287"/>
                </a:solidFill>
                <a:latin typeface="Consolas-Bold"/>
              </a:rPr>
              <a:t>public</a:t>
            </a:r>
            <a:r>
              <a:rPr lang="en-US" dirty="0">
                <a:solidFill>
                  <a:srgbClr val="343434"/>
                </a:solidFill>
                <a:latin typeface="Consolas"/>
              </a:rPr>
              <a:t> </a:t>
            </a:r>
            <a:r>
              <a:rPr lang="en-US" dirty="0">
                <a:solidFill>
                  <a:prstClr val="black"/>
                </a:solidFill>
                <a:latin typeface="Consolas"/>
              </a:rPr>
              <a:t>View </a:t>
            </a:r>
            <a:r>
              <a:rPr lang="en-US" dirty="0" err="1">
                <a:solidFill>
                  <a:prstClr val="black"/>
                </a:solidFill>
                <a:latin typeface="Consolas"/>
              </a:rPr>
              <a:t>onCreateView</a:t>
            </a:r>
            <a:r>
              <a:rPr lang="en-US" dirty="0">
                <a:solidFill>
                  <a:prstClr val="black"/>
                </a:solidFill>
                <a:latin typeface="Consolas"/>
              </a:rPr>
              <a:t>(</a:t>
            </a:r>
            <a:r>
              <a:rPr lang="en-US" dirty="0" err="1">
                <a:solidFill>
                  <a:prstClr val="black"/>
                </a:solidFill>
                <a:latin typeface="Consolas"/>
              </a:rPr>
              <a:t>LayoutInflater</a:t>
            </a:r>
            <a:r>
              <a:rPr lang="en-US" dirty="0">
                <a:solidFill>
                  <a:prstClr val="black"/>
                </a:solidFill>
                <a:latin typeface="Consolas"/>
              </a:rPr>
              <a:t> </a:t>
            </a:r>
            <a:r>
              <a:rPr lang="en-US" dirty="0" err="1">
                <a:solidFill>
                  <a:prstClr val="black"/>
                </a:solidFill>
                <a:latin typeface="Consolas"/>
              </a:rPr>
              <a:t>inflater</a:t>
            </a:r>
            <a:r>
              <a:rPr lang="en-US" dirty="0">
                <a:solidFill>
                  <a:prstClr val="black"/>
                </a:solidFill>
                <a:latin typeface="Consolas"/>
              </a:rPr>
              <a:t>, </a:t>
            </a:r>
            <a:r>
              <a:rPr lang="en-US" dirty="0" err="1">
                <a:solidFill>
                  <a:prstClr val="black"/>
                </a:solidFill>
                <a:latin typeface="Consolas"/>
              </a:rPr>
              <a:t>ViewGroup</a:t>
            </a:r>
            <a:r>
              <a:rPr lang="en-US" dirty="0">
                <a:solidFill>
                  <a:prstClr val="black"/>
                </a:solidFill>
                <a:latin typeface="Consolas"/>
              </a:rPr>
              <a:t> container, Bundle </a:t>
            </a:r>
            <a:r>
              <a:rPr lang="en-US" dirty="0" err="1">
                <a:solidFill>
                  <a:prstClr val="black"/>
                </a:solidFill>
                <a:latin typeface="Consolas"/>
              </a:rPr>
              <a:t>savedInstanceState</a:t>
            </a:r>
            <a:r>
              <a:rPr lang="en-US" dirty="0">
                <a:solidFill>
                  <a:prstClr val="black"/>
                </a:solidFill>
                <a:latin typeface="Consolas"/>
              </a:rPr>
              <a:t>) {</a:t>
            </a:r>
            <a:endParaRPr lang="en-US" dirty="0">
              <a:solidFill>
                <a:srgbClr val="343434"/>
              </a:solidFill>
              <a:latin typeface="Consolas"/>
            </a:endParaRPr>
          </a:p>
          <a:p>
            <a:r>
              <a:rPr lang="en-US" dirty="0">
                <a:solidFill>
                  <a:srgbClr val="343434"/>
                </a:solidFill>
                <a:latin typeface="Consolas"/>
              </a:rPr>
              <a:t> </a:t>
            </a:r>
          </a:p>
          <a:p>
            <a:r>
              <a:rPr lang="en-US" dirty="0">
                <a:solidFill>
                  <a:srgbClr val="343434"/>
                </a:solidFill>
                <a:latin typeface="Consolas"/>
              </a:rPr>
              <a:t>        </a:t>
            </a:r>
            <a:r>
              <a:rPr lang="en-US" dirty="0">
                <a:solidFill>
                  <a:srgbClr val="6D6D6D"/>
                </a:solidFill>
                <a:latin typeface="Consolas"/>
              </a:rPr>
              <a:t>/**</a:t>
            </a:r>
            <a:endParaRPr lang="en-US" dirty="0">
              <a:solidFill>
                <a:srgbClr val="343434"/>
              </a:solidFill>
              <a:latin typeface="Consolas"/>
            </a:endParaRPr>
          </a:p>
          <a:p>
            <a:r>
              <a:rPr lang="en-US" dirty="0">
                <a:solidFill>
                  <a:srgbClr val="343434"/>
                </a:solidFill>
                <a:latin typeface="Consolas"/>
              </a:rPr>
              <a:t>        </a:t>
            </a:r>
            <a:r>
              <a:rPr lang="en-US" dirty="0">
                <a:solidFill>
                  <a:srgbClr val="6D6D6D"/>
                </a:solidFill>
                <a:latin typeface="Consolas"/>
              </a:rPr>
              <a:t>* Creating an array adapter to host the list of items to be displayed in the </a:t>
            </a:r>
            <a:r>
              <a:rPr lang="en-US" dirty="0" err="1">
                <a:solidFill>
                  <a:srgbClr val="6D6D6D"/>
                </a:solidFill>
                <a:latin typeface="Consolas"/>
              </a:rPr>
              <a:t>ListFragment</a:t>
            </a:r>
            <a:endParaRPr lang="en-US" dirty="0">
              <a:solidFill>
                <a:srgbClr val="343434"/>
              </a:solidFill>
              <a:latin typeface="Consolas"/>
            </a:endParaRPr>
          </a:p>
          <a:p>
            <a:r>
              <a:rPr lang="en-US" dirty="0">
                <a:solidFill>
                  <a:srgbClr val="343434"/>
                </a:solidFill>
                <a:latin typeface="Consolas"/>
              </a:rPr>
              <a:t>        </a:t>
            </a:r>
            <a:r>
              <a:rPr lang="en-US" dirty="0">
                <a:solidFill>
                  <a:srgbClr val="6D6D6D"/>
                </a:solidFill>
                <a:latin typeface="Consolas"/>
              </a:rPr>
              <a:t>*</a:t>
            </a:r>
            <a:r>
              <a:rPr lang="en-US" dirty="0" smtClean="0">
                <a:solidFill>
                  <a:srgbClr val="6D6D6D"/>
                </a:solidFill>
                <a:latin typeface="Consolas"/>
              </a:rPr>
              <a:t>/</a:t>
            </a:r>
            <a:endParaRPr lang="en-US" dirty="0" smtClean="0">
              <a:solidFill>
                <a:srgbClr val="343434"/>
              </a:solidFill>
              <a:latin typeface="Consolas"/>
            </a:endParaRPr>
          </a:p>
          <a:p>
            <a:r>
              <a:rPr lang="en-US" dirty="0" smtClean="0">
                <a:solidFill>
                  <a:srgbClr val="343434"/>
                </a:solidFill>
                <a:latin typeface="Consolas"/>
              </a:rPr>
              <a:t> </a:t>
            </a:r>
            <a:r>
              <a:rPr lang="en-US" dirty="0" err="1" smtClean="0">
                <a:solidFill>
                  <a:prstClr val="black"/>
                </a:solidFill>
                <a:latin typeface="Consolas"/>
              </a:rPr>
              <a:t>ArrayAdapter</a:t>
            </a:r>
            <a:r>
              <a:rPr lang="en-US" dirty="0" smtClean="0">
                <a:solidFill>
                  <a:prstClr val="black"/>
                </a:solidFill>
                <a:latin typeface="Consolas"/>
              </a:rPr>
              <a:t>&lt;String&gt; adapter = </a:t>
            </a:r>
            <a:r>
              <a:rPr lang="en-US" b="1" dirty="0" smtClean="0">
                <a:solidFill>
                  <a:srgbClr val="0A5287"/>
                </a:solidFill>
                <a:latin typeface="Consolas-Bold"/>
              </a:rPr>
              <a:t>new</a:t>
            </a:r>
            <a:r>
              <a:rPr lang="en-US" dirty="0" smtClean="0">
                <a:solidFill>
                  <a:srgbClr val="343434"/>
                </a:solidFill>
                <a:latin typeface="Consolas"/>
              </a:rPr>
              <a:t> </a:t>
            </a:r>
            <a:r>
              <a:rPr lang="en-US" dirty="0" err="1" smtClean="0">
                <a:solidFill>
                  <a:prstClr val="black"/>
                </a:solidFill>
                <a:latin typeface="Consolas"/>
              </a:rPr>
              <a:t>ArrayAdapter</a:t>
            </a:r>
            <a:r>
              <a:rPr lang="en-US" dirty="0" smtClean="0">
                <a:solidFill>
                  <a:prstClr val="black"/>
                </a:solidFill>
                <a:latin typeface="Consolas"/>
              </a:rPr>
              <a:t>&lt;String&gt;(</a:t>
            </a:r>
          </a:p>
          <a:p>
            <a:r>
              <a:rPr lang="en-US" dirty="0" err="1" smtClean="0">
                <a:solidFill>
                  <a:prstClr val="black"/>
                </a:solidFill>
                <a:latin typeface="Consolas"/>
              </a:rPr>
              <a:t>inflater.getContext</a:t>
            </a:r>
            <a:r>
              <a:rPr lang="en-US" dirty="0" smtClean="0">
                <a:solidFill>
                  <a:prstClr val="black"/>
                </a:solidFill>
                <a:latin typeface="Consolas"/>
              </a:rPr>
              <a:t>(), </a:t>
            </a:r>
          </a:p>
          <a:p>
            <a:r>
              <a:rPr lang="en-US" dirty="0" smtClean="0">
                <a:solidFill>
                  <a:prstClr val="black"/>
                </a:solidFill>
                <a:latin typeface="Consolas"/>
              </a:rPr>
              <a:t>android.R.layout.simple_list_item_1, </a:t>
            </a:r>
          </a:p>
          <a:p>
            <a:r>
              <a:rPr lang="en-US" dirty="0" smtClean="0">
                <a:solidFill>
                  <a:prstClr val="black"/>
                </a:solidFill>
                <a:latin typeface="Consolas"/>
              </a:rPr>
              <a:t>countries);</a:t>
            </a:r>
            <a:endParaRPr lang="en-US" dirty="0" smtClean="0">
              <a:solidFill>
                <a:srgbClr val="343434"/>
              </a:solidFill>
              <a:latin typeface="Consolas"/>
            </a:endParaRPr>
          </a:p>
          <a:p>
            <a:r>
              <a:rPr lang="en-US" dirty="0">
                <a:solidFill>
                  <a:srgbClr val="343434"/>
                </a:solidFill>
                <a:latin typeface="Consolas"/>
              </a:rPr>
              <a:t> </a:t>
            </a:r>
          </a:p>
          <a:p>
            <a:r>
              <a:rPr lang="en-US" dirty="0">
                <a:solidFill>
                  <a:srgbClr val="343434"/>
                </a:solidFill>
                <a:latin typeface="Consolas"/>
              </a:rPr>
              <a:t> </a:t>
            </a:r>
            <a:r>
              <a:rPr lang="en-US" dirty="0" err="1" smtClean="0">
                <a:solidFill>
                  <a:prstClr val="black"/>
                </a:solidFill>
                <a:latin typeface="Consolas"/>
              </a:rPr>
              <a:t>setListAdapter</a:t>
            </a:r>
            <a:r>
              <a:rPr lang="en-US" dirty="0">
                <a:solidFill>
                  <a:prstClr val="black"/>
                </a:solidFill>
                <a:latin typeface="Consolas"/>
              </a:rPr>
              <a:t>(adapter);</a:t>
            </a:r>
            <a:endParaRPr lang="en-US" dirty="0">
              <a:solidFill>
                <a:srgbClr val="343434"/>
              </a:solidFill>
              <a:latin typeface="Consolas"/>
            </a:endParaRPr>
          </a:p>
          <a:p>
            <a:r>
              <a:rPr lang="en-US" dirty="0">
                <a:solidFill>
                  <a:srgbClr val="343434"/>
                </a:solidFill>
                <a:latin typeface="Consolas"/>
              </a:rPr>
              <a:t> </a:t>
            </a:r>
          </a:p>
          <a:p>
            <a:r>
              <a:rPr lang="en-US" dirty="0">
                <a:solidFill>
                  <a:srgbClr val="343434"/>
                </a:solidFill>
                <a:latin typeface="Consolas"/>
              </a:rPr>
              <a:t> </a:t>
            </a:r>
            <a:r>
              <a:rPr lang="en-US" b="1" dirty="0" smtClean="0">
                <a:solidFill>
                  <a:srgbClr val="0A5287"/>
                </a:solidFill>
                <a:latin typeface="Consolas-Bold"/>
              </a:rPr>
              <a:t>return</a:t>
            </a:r>
            <a:r>
              <a:rPr lang="en-US" dirty="0" smtClean="0">
                <a:solidFill>
                  <a:srgbClr val="343434"/>
                </a:solidFill>
                <a:latin typeface="Consolas"/>
              </a:rPr>
              <a:t> </a:t>
            </a:r>
            <a:r>
              <a:rPr lang="en-US" b="1" dirty="0" err="1">
                <a:solidFill>
                  <a:srgbClr val="0A5287"/>
                </a:solidFill>
                <a:latin typeface="Consolas-Bold"/>
              </a:rPr>
              <a:t>super</a:t>
            </a:r>
            <a:r>
              <a:rPr lang="en-US" dirty="0" err="1">
                <a:solidFill>
                  <a:prstClr val="black"/>
                </a:solidFill>
                <a:latin typeface="Consolas"/>
              </a:rPr>
              <a:t>.onCreateView</a:t>
            </a:r>
            <a:r>
              <a:rPr lang="en-US" dirty="0">
                <a:solidFill>
                  <a:prstClr val="black"/>
                </a:solidFill>
                <a:latin typeface="Consolas"/>
              </a:rPr>
              <a:t>(</a:t>
            </a:r>
            <a:r>
              <a:rPr lang="en-US" dirty="0" err="1">
                <a:solidFill>
                  <a:prstClr val="black"/>
                </a:solidFill>
                <a:latin typeface="Consolas"/>
              </a:rPr>
              <a:t>inflater</a:t>
            </a:r>
            <a:r>
              <a:rPr lang="en-US" dirty="0">
                <a:solidFill>
                  <a:prstClr val="black"/>
                </a:solidFill>
                <a:latin typeface="Consolas"/>
              </a:rPr>
              <a:t>, container, </a:t>
            </a:r>
            <a:r>
              <a:rPr lang="en-US" dirty="0" err="1">
                <a:solidFill>
                  <a:prstClr val="black"/>
                </a:solidFill>
                <a:latin typeface="Consolas"/>
              </a:rPr>
              <a:t>savedInstanceState</a:t>
            </a:r>
            <a:r>
              <a:rPr lang="en-US" dirty="0">
                <a:solidFill>
                  <a:prstClr val="black"/>
                </a:solidFill>
                <a:latin typeface="Consolas"/>
              </a:rPr>
              <a:t>);</a:t>
            </a:r>
            <a:endParaRPr lang="en-US" dirty="0">
              <a:solidFill>
                <a:srgbClr val="343434"/>
              </a:solidFill>
              <a:latin typeface="Consolas"/>
            </a:endParaRPr>
          </a:p>
          <a:p>
            <a:r>
              <a:rPr lang="en-US" dirty="0">
                <a:solidFill>
                  <a:srgbClr val="343434"/>
                </a:solidFill>
                <a:latin typeface="Consolas"/>
              </a:rPr>
              <a:t>    </a:t>
            </a:r>
            <a:r>
              <a:rPr lang="en-US" dirty="0">
                <a:solidFill>
                  <a:prstClr val="black"/>
                </a:solidFill>
                <a:latin typeface="Consolas"/>
              </a:rPr>
              <a:t>}</a:t>
            </a:r>
            <a:endParaRPr lang="en-US" dirty="0">
              <a:solidFill>
                <a:srgbClr val="343434"/>
              </a:solidFill>
              <a:latin typeface="Consolas"/>
            </a:endParaRPr>
          </a:p>
          <a:p>
            <a:r>
              <a:rPr lang="en-US" dirty="0">
                <a:solidFill>
                  <a:srgbClr val="343434"/>
                </a:solidFill>
                <a:latin typeface="Consolas"/>
              </a:rPr>
              <a:t> </a:t>
            </a:r>
            <a:endParaRPr lang="en-US" dirty="0"/>
          </a:p>
        </p:txBody>
      </p:sp>
      <p:sp>
        <p:nvSpPr>
          <p:cNvPr id="12" name="Rectangle 11"/>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451029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a:solidFill>
                  <a:schemeClr val="bg2">
                    <a:lumMod val="75000"/>
                  </a:schemeClr>
                </a:solidFill>
                <a:latin typeface="Arial" pitchFamily="34" charset="0"/>
                <a:cs typeface="Arial" pitchFamily="34" charset="0"/>
              </a:rPr>
              <a:t>4</a:t>
            </a:r>
            <a:r>
              <a:rPr lang="en-US" sz="2800" b="1" dirty="0" smtClean="0">
                <a:solidFill>
                  <a:schemeClr val="bg2">
                    <a:lumMod val="75000"/>
                  </a:schemeClr>
                </a:solidFill>
                <a:latin typeface="Arial" pitchFamily="34" charset="0"/>
                <a:cs typeface="Arial" pitchFamily="34" charset="0"/>
              </a:rPr>
              <a:t>#Initialize fragment in </a:t>
            </a:r>
            <a:r>
              <a:rPr lang="en-US" sz="2800" b="1" dirty="0" err="1" smtClean="0">
                <a:solidFill>
                  <a:schemeClr val="bg2">
                    <a:lumMod val="75000"/>
                  </a:schemeClr>
                </a:solidFill>
                <a:latin typeface="Arial" pitchFamily="34" charset="0"/>
                <a:cs typeface="Arial" pitchFamily="34" charset="0"/>
              </a:rPr>
              <a:t>activity.xml</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106</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0" y="612844"/>
            <a:ext cx="9144000" cy="4524316"/>
          </a:xfrm>
          <a:prstGeom prst="rect">
            <a:avLst/>
          </a:prstGeom>
        </p:spPr>
        <p:txBody>
          <a:bodyPr wrap="square">
            <a:spAutoFit/>
          </a:bodyPr>
          <a:lstStyle/>
          <a:p>
            <a:r>
              <a:rPr lang="en-US" dirty="0">
                <a:solidFill>
                  <a:prstClr val="black"/>
                </a:solidFill>
                <a:latin typeface="Consolas"/>
              </a:rPr>
              <a:t>&lt;?</a:t>
            </a:r>
            <a:r>
              <a:rPr lang="en-US" b="1" dirty="0">
                <a:solidFill>
                  <a:srgbClr val="0A5287"/>
                </a:solidFill>
                <a:latin typeface="Consolas-Bold"/>
              </a:rPr>
              <a:t>xml</a:t>
            </a:r>
            <a:r>
              <a:rPr lang="en-US" dirty="0">
                <a:solidFill>
                  <a:srgbClr val="343434"/>
                </a:solidFill>
                <a:latin typeface="Consolas"/>
              </a:rPr>
              <a:t> </a:t>
            </a:r>
            <a:r>
              <a:rPr lang="en-US" dirty="0">
                <a:solidFill>
                  <a:srgbClr val="6D6D6D"/>
                </a:solidFill>
                <a:latin typeface="Consolas"/>
              </a:rPr>
              <a:t>version</a:t>
            </a:r>
            <a:r>
              <a:rPr lang="en-US" dirty="0">
                <a:solidFill>
                  <a:prstClr val="black"/>
                </a:solidFill>
                <a:latin typeface="Consolas"/>
              </a:rPr>
              <a:t>=</a:t>
            </a:r>
            <a:r>
              <a:rPr lang="en-US" dirty="0">
                <a:solidFill>
                  <a:srgbClr val="0000FF"/>
                </a:solidFill>
                <a:latin typeface="Consolas"/>
              </a:rPr>
              <a:t>"1.0"</a:t>
            </a:r>
            <a:r>
              <a:rPr lang="en-US" dirty="0">
                <a:solidFill>
                  <a:srgbClr val="343434"/>
                </a:solidFill>
                <a:latin typeface="Consolas"/>
              </a:rPr>
              <a:t> </a:t>
            </a:r>
            <a:r>
              <a:rPr lang="en-US" dirty="0">
                <a:solidFill>
                  <a:srgbClr val="6D6D6D"/>
                </a:solidFill>
                <a:latin typeface="Consolas"/>
              </a:rPr>
              <a:t>encoding</a:t>
            </a:r>
            <a:r>
              <a:rPr lang="en-US" dirty="0">
                <a:solidFill>
                  <a:prstClr val="black"/>
                </a:solidFill>
                <a:latin typeface="Consolas"/>
              </a:rPr>
              <a:t>=</a:t>
            </a:r>
            <a:r>
              <a:rPr lang="en-US" dirty="0">
                <a:solidFill>
                  <a:srgbClr val="0000FF"/>
                </a:solidFill>
                <a:latin typeface="Consolas"/>
              </a:rPr>
              <a:t>"utf-8"</a:t>
            </a:r>
            <a:r>
              <a:rPr lang="en-US" dirty="0">
                <a:solidFill>
                  <a:prstClr val="black"/>
                </a:solidFill>
                <a:latin typeface="Consolas"/>
              </a:rPr>
              <a:t>?&gt;</a:t>
            </a:r>
            <a:endParaRPr lang="en-US" dirty="0">
              <a:solidFill>
                <a:srgbClr val="343434"/>
              </a:solidFill>
              <a:latin typeface="Consolas"/>
            </a:endParaRPr>
          </a:p>
          <a:p>
            <a:r>
              <a:rPr lang="fr-FR" dirty="0">
                <a:solidFill>
                  <a:prstClr val="black"/>
                </a:solidFill>
                <a:latin typeface="Consolas"/>
              </a:rPr>
              <a:t>&lt;</a:t>
            </a:r>
            <a:r>
              <a:rPr lang="fr-FR" b="1" dirty="0" err="1">
                <a:solidFill>
                  <a:srgbClr val="0A5287"/>
                </a:solidFill>
                <a:latin typeface="Consolas-Bold"/>
              </a:rPr>
              <a:t>LinearLayout</a:t>
            </a:r>
            <a:r>
              <a:rPr lang="fr-FR" dirty="0">
                <a:solidFill>
                  <a:srgbClr val="343434"/>
                </a:solidFill>
                <a:latin typeface="Consolas"/>
              </a:rPr>
              <a:t> </a:t>
            </a:r>
            <a:r>
              <a:rPr lang="fr-FR" dirty="0" err="1">
                <a:solidFill>
                  <a:srgbClr val="6D6D6D"/>
                </a:solidFill>
                <a:latin typeface="Consolas"/>
              </a:rPr>
              <a:t>xmlns:android</a:t>
            </a:r>
            <a:r>
              <a:rPr lang="fr-FR" dirty="0">
                <a:solidFill>
                  <a:prstClr val="black"/>
                </a:solidFill>
                <a:latin typeface="Consolas"/>
              </a:rPr>
              <a:t>=</a:t>
            </a:r>
            <a:r>
              <a:rPr lang="fr-FR" dirty="0">
                <a:solidFill>
                  <a:srgbClr val="0000FF"/>
                </a:solidFill>
                <a:latin typeface="Consolas"/>
              </a:rPr>
              <a:t>"</a:t>
            </a:r>
            <a:r>
              <a:rPr lang="fr-FR" dirty="0">
                <a:solidFill>
                  <a:srgbClr val="0000FF"/>
                </a:solidFill>
                <a:latin typeface="Consolas"/>
                <a:hlinkClick r:id="rId4"/>
              </a:rPr>
              <a:t>http://schemas.android.com/apk/res/android"</a:t>
            </a:r>
            <a:endParaRPr lang="fr-FR" dirty="0">
              <a:solidFill>
                <a:srgbClr val="343434"/>
              </a:solidFill>
              <a:latin typeface="Consolas"/>
              <a:hlinkClick r:id="rId4"/>
            </a:endParaRPr>
          </a:p>
          <a:p>
            <a:r>
              <a:rPr lang="en-US" dirty="0">
                <a:solidFill>
                  <a:srgbClr val="343434"/>
                </a:solidFill>
                <a:latin typeface="Consolas"/>
              </a:rPr>
              <a:t>    </a:t>
            </a:r>
            <a:r>
              <a:rPr lang="en-US" dirty="0" err="1">
                <a:solidFill>
                  <a:srgbClr val="6D6D6D"/>
                </a:solidFill>
                <a:latin typeface="Consolas"/>
              </a:rPr>
              <a:t>android:layout_width</a:t>
            </a:r>
            <a:r>
              <a:rPr lang="en-US" dirty="0">
                <a:solidFill>
                  <a:prstClr val="black"/>
                </a:solidFill>
                <a:latin typeface="Consolas"/>
              </a:rPr>
              <a:t>=</a:t>
            </a:r>
            <a:r>
              <a:rPr lang="en-US" dirty="0">
                <a:solidFill>
                  <a:srgbClr val="0000FF"/>
                </a:solidFill>
                <a:latin typeface="Consolas"/>
              </a:rPr>
              <a:t>"</a:t>
            </a:r>
            <a:r>
              <a:rPr lang="en-US" dirty="0" err="1">
                <a:solidFill>
                  <a:srgbClr val="0000FF"/>
                </a:solidFill>
                <a:latin typeface="Consolas"/>
              </a:rPr>
              <a:t>fill_parent</a:t>
            </a:r>
            <a:r>
              <a:rPr lang="en-US" dirty="0">
                <a:solidFill>
                  <a:srgbClr val="0000FF"/>
                </a:solidFill>
                <a:latin typeface="Consolas"/>
              </a:rPr>
              <a:t>"</a:t>
            </a:r>
            <a:endParaRPr lang="en-US" dirty="0">
              <a:solidFill>
                <a:srgbClr val="343434"/>
              </a:solidFill>
              <a:latin typeface="Consolas"/>
            </a:endParaRPr>
          </a:p>
          <a:p>
            <a:r>
              <a:rPr lang="en-US" dirty="0">
                <a:solidFill>
                  <a:srgbClr val="343434"/>
                </a:solidFill>
                <a:latin typeface="Consolas"/>
              </a:rPr>
              <a:t>    </a:t>
            </a:r>
            <a:r>
              <a:rPr lang="en-US" dirty="0" err="1">
                <a:solidFill>
                  <a:srgbClr val="6D6D6D"/>
                </a:solidFill>
                <a:latin typeface="Consolas"/>
              </a:rPr>
              <a:t>android:layout_height</a:t>
            </a:r>
            <a:r>
              <a:rPr lang="en-US" dirty="0">
                <a:solidFill>
                  <a:prstClr val="black"/>
                </a:solidFill>
                <a:latin typeface="Consolas"/>
              </a:rPr>
              <a:t>=</a:t>
            </a:r>
            <a:r>
              <a:rPr lang="en-US" dirty="0">
                <a:solidFill>
                  <a:srgbClr val="0000FF"/>
                </a:solidFill>
                <a:latin typeface="Consolas"/>
              </a:rPr>
              <a:t>"</a:t>
            </a:r>
            <a:r>
              <a:rPr lang="en-US" dirty="0" err="1">
                <a:solidFill>
                  <a:srgbClr val="0000FF"/>
                </a:solidFill>
                <a:latin typeface="Consolas"/>
              </a:rPr>
              <a:t>fill_parent</a:t>
            </a:r>
            <a:r>
              <a:rPr lang="en-US" dirty="0">
                <a:solidFill>
                  <a:srgbClr val="0000FF"/>
                </a:solidFill>
                <a:latin typeface="Consolas"/>
              </a:rPr>
              <a:t>"</a:t>
            </a:r>
            <a:endParaRPr lang="en-US" dirty="0">
              <a:solidFill>
                <a:srgbClr val="343434"/>
              </a:solidFill>
              <a:latin typeface="Consolas"/>
            </a:endParaRPr>
          </a:p>
          <a:p>
            <a:r>
              <a:rPr lang="fr-FR" dirty="0">
                <a:solidFill>
                  <a:srgbClr val="343434"/>
                </a:solidFill>
                <a:latin typeface="Consolas"/>
              </a:rPr>
              <a:t>    </a:t>
            </a:r>
            <a:r>
              <a:rPr lang="fr-FR" dirty="0" err="1">
                <a:solidFill>
                  <a:srgbClr val="6D6D6D"/>
                </a:solidFill>
                <a:latin typeface="Consolas"/>
              </a:rPr>
              <a:t>android:orientation</a:t>
            </a:r>
            <a:r>
              <a:rPr lang="fr-FR" dirty="0">
                <a:solidFill>
                  <a:prstClr val="black"/>
                </a:solidFill>
                <a:latin typeface="Consolas"/>
              </a:rPr>
              <a:t>=</a:t>
            </a:r>
            <a:r>
              <a:rPr lang="fr-FR" dirty="0">
                <a:solidFill>
                  <a:srgbClr val="0000FF"/>
                </a:solidFill>
                <a:latin typeface="Consolas"/>
              </a:rPr>
              <a:t>"vertical"</a:t>
            </a:r>
            <a:r>
              <a:rPr lang="fr-FR" dirty="0">
                <a:solidFill>
                  <a:srgbClr val="343434"/>
                </a:solidFill>
                <a:latin typeface="Consolas"/>
              </a:rPr>
              <a:t> </a:t>
            </a:r>
            <a:r>
              <a:rPr lang="fr-FR" dirty="0">
                <a:solidFill>
                  <a:prstClr val="black"/>
                </a:solidFill>
                <a:latin typeface="Consolas"/>
              </a:rPr>
              <a:t>&gt;</a:t>
            </a:r>
            <a:endParaRPr lang="fr-FR" dirty="0">
              <a:solidFill>
                <a:srgbClr val="343434"/>
              </a:solidFill>
              <a:latin typeface="Consolas"/>
            </a:endParaRPr>
          </a:p>
          <a:p>
            <a:r>
              <a:rPr lang="en-US" dirty="0">
                <a:solidFill>
                  <a:srgbClr val="343434"/>
                </a:solidFill>
                <a:latin typeface="Consolas"/>
              </a:rPr>
              <a:t> </a:t>
            </a:r>
          </a:p>
          <a:p>
            <a:r>
              <a:rPr lang="en-US" dirty="0">
                <a:solidFill>
                  <a:srgbClr val="343434"/>
                </a:solidFill>
                <a:latin typeface="Consolas"/>
              </a:rPr>
              <a:t>  </a:t>
            </a:r>
            <a:r>
              <a:rPr lang="en-US" dirty="0" smtClean="0">
                <a:solidFill>
                  <a:prstClr val="black"/>
                </a:solidFill>
                <a:latin typeface="Consolas"/>
              </a:rPr>
              <a:t>&lt;</a:t>
            </a:r>
            <a:r>
              <a:rPr lang="en-US" b="1" dirty="0">
                <a:solidFill>
                  <a:srgbClr val="0A5287"/>
                </a:solidFill>
                <a:latin typeface="Consolas-Bold"/>
              </a:rPr>
              <a:t>fragment</a:t>
            </a:r>
            <a:endParaRPr lang="en-US" dirty="0">
              <a:solidFill>
                <a:srgbClr val="343434"/>
              </a:solidFill>
              <a:latin typeface="Consolas"/>
            </a:endParaRPr>
          </a:p>
          <a:p>
            <a:r>
              <a:rPr lang="en-US" dirty="0">
                <a:solidFill>
                  <a:srgbClr val="343434"/>
                </a:solidFill>
                <a:latin typeface="Consolas"/>
              </a:rPr>
              <a:t>    </a:t>
            </a:r>
            <a:r>
              <a:rPr lang="en-US" dirty="0" err="1" smtClean="0">
                <a:solidFill>
                  <a:srgbClr val="6D6D6D"/>
                </a:solidFill>
                <a:latin typeface="Consolas"/>
              </a:rPr>
              <a:t>android:tag</a:t>
            </a:r>
            <a:r>
              <a:rPr lang="en-US" dirty="0">
                <a:solidFill>
                  <a:prstClr val="black"/>
                </a:solidFill>
                <a:latin typeface="Consolas"/>
              </a:rPr>
              <a:t>=</a:t>
            </a:r>
            <a:r>
              <a:rPr lang="en-US" dirty="0">
                <a:solidFill>
                  <a:srgbClr val="0000FF"/>
                </a:solidFill>
                <a:latin typeface="Consolas"/>
              </a:rPr>
              <a:t>"</a:t>
            </a:r>
            <a:r>
              <a:rPr lang="en-US" dirty="0" err="1" smtClean="0">
                <a:solidFill>
                  <a:srgbClr val="0000FF"/>
                </a:solidFill>
                <a:latin typeface="Consolas"/>
              </a:rPr>
              <a:t>country_fragment</a:t>
            </a:r>
            <a:r>
              <a:rPr lang="en-US" dirty="0" smtClean="0">
                <a:solidFill>
                  <a:srgbClr val="0000FF"/>
                </a:solidFill>
                <a:latin typeface="Consolas"/>
              </a:rPr>
              <a:t>”</a:t>
            </a:r>
            <a:endParaRPr lang="en-US" dirty="0" smtClean="0">
              <a:solidFill>
                <a:srgbClr val="343434"/>
              </a:solidFill>
              <a:latin typeface="Consolas"/>
            </a:endParaRPr>
          </a:p>
          <a:p>
            <a:r>
              <a:rPr lang="en-US" dirty="0" err="1" smtClean="0">
                <a:solidFill>
                  <a:srgbClr val="6D6D6D"/>
                </a:solidFill>
                <a:latin typeface="Consolas"/>
              </a:rPr>
              <a:t>android:name</a:t>
            </a:r>
            <a:r>
              <a:rPr lang="en-US" dirty="0">
                <a:solidFill>
                  <a:prstClr val="black"/>
                </a:solidFill>
                <a:latin typeface="Consolas"/>
              </a:rPr>
              <a:t>=</a:t>
            </a:r>
            <a:r>
              <a:rPr lang="en-US" dirty="0">
                <a:solidFill>
                  <a:srgbClr val="0000FF"/>
                </a:solidFill>
                <a:latin typeface="Consolas"/>
              </a:rPr>
              <a:t>"</a:t>
            </a:r>
            <a:r>
              <a:rPr lang="en-US" dirty="0" err="1">
                <a:solidFill>
                  <a:srgbClr val="0000FF"/>
                </a:solidFill>
                <a:latin typeface="Consolas"/>
              </a:rPr>
              <a:t>in.wptrafficanalyzer.listfragmentwithbackward.CountryList</a:t>
            </a:r>
            <a:r>
              <a:rPr lang="en-US" dirty="0">
                <a:solidFill>
                  <a:srgbClr val="0000FF"/>
                </a:solidFill>
                <a:latin typeface="Consolas"/>
              </a:rPr>
              <a:t>"</a:t>
            </a:r>
            <a:endParaRPr lang="en-US" dirty="0">
              <a:solidFill>
                <a:srgbClr val="343434"/>
              </a:solidFill>
              <a:latin typeface="Consolas"/>
            </a:endParaRPr>
          </a:p>
          <a:p>
            <a:r>
              <a:rPr lang="en-US" dirty="0">
                <a:solidFill>
                  <a:srgbClr val="343434"/>
                </a:solidFill>
                <a:latin typeface="Consolas"/>
              </a:rPr>
              <a:t>   </a:t>
            </a:r>
            <a:r>
              <a:rPr lang="en-US" dirty="0" err="1" smtClean="0">
                <a:solidFill>
                  <a:srgbClr val="6D6D6D"/>
                </a:solidFill>
                <a:latin typeface="Consolas"/>
              </a:rPr>
              <a:t>android:layout_width</a:t>
            </a:r>
            <a:r>
              <a:rPr lang="en-US" dirty="0">
                <a:solidFill>
                  <a:prstClr val="black"/>
                </a:solidFill>
                <a:latin typeface="Consolas"/>
              </a:rPr>
              <a:t>=</a:t>
            </a:r>
            <a:r>
              <a:rPr lang="en-US" dirty="0">
                <a:solidFill>
                  <a:srgbClr val="0000FF"/>
                </a:solidFill>
                <a:latin typeface="Consolas"/>
              </a:rPr>
              <a:t>"</a:t>
            </a:r>
            <a:r>
              <a:rPr lang="en-US" dirty="0" err="1">
                <a:solidFill>
                  <a:srgbClr val="0000FF"/>
                </a:solidFill>
                <a:latin typeface="Consolas"/>
              </a:rPr>
              <a:t>fill_parent</a:t>
            </a:r>
            <a:r>
              <a:rPr lang="en-US" dirty="0">
                <a:solidFill>
                  <a:srgbClr val="0000FF"/>
                </a:solidFill>
                <a:latin typeface="Consolas"/>
              </a:rPr>
              <a:t>"</a:t>
            </a:r>
            <a:endParaRPr lang="en-US" dirty="0">
              <a:solidFill>
                <a:srgbClr val="343434"/>
              </a:solidFill>
              <a:latin typeface="Consolas"/>
            </a:endParaRPr>
          </a:p>
          <a:p>
            <a:r>
              <a:rPr lang="en-US" dirty="0">
                <a:solidFill>
                  <a:srgbClr val="343434"/>
                </a:solidFill>
                <a:latin typeface="Consolas"/>
              </a:rPr>
              <a:t>  </a:t>
            </a:r>
            <a:r>
              <a:rPr lang="en-US" dirty="0" smtClean="0">
                <a:solidFill>
                  <a:srgbClr val="343434"/>
                </a:solidFill>
                <a:latin typeface="Consolas"/>
              </a:rPr>
              <a:t> </a:t>
            </a:r>
            <a:r>
              <a:rPr lang="en-US" dirty="0" err="1" smtClean="0">
                <a:solidFill>
                  <a:srgbClr val="6D6D6D"/>
                </a:solidFill>
                <a:latin typeface="Consolas"/>
              </a:rPr>
              <a:t>android:layout_height</a:t>
            </a:r>
            <a:r>
              <a:rPr lang="en-US" dirty="0">
                <a:solidFill>
                  <a:prstClr val="black"/>
                </a:solidFill>
                <a:latin typeface="Consolas"/>
              </a:rPr>
              <a:t>=</a:t>
            </a:r>
            <a:r>
              <a:rPr lang="en-US" dirty="0">
                <a:solidFill>
                  <a:srgbClr val="0000FF"/>
                </a:solidFill>
                <a:latin typeface="Consolas"/>
              </a:rPr>
              <a:t>"</a:t>
            </a:r>
            <a:r>
              <a:rPr lang="en-US" dirty="0" err="1">
                <a:solidFill>
                  <a:srgbClr val="0000FF"/>
                </a:solidFill>
                <a:latin typeface="Consolas"/>
              </a:rPr>
              <a:t>wrap_content</a:t>
            </a:r>
            <a:r>
              <a:rPr lang="en-US" dirty="0">
                <a:solidFill>
                  <a:srgbClr val="0000FF"/>
                </a:solidFill>
                <a:latin typeface="Consolas"/>
              </a:rPr>
              <a:t>"</a:t>
            </a:r>
            <a:endParaRPr lang="en-US" dirty="0">
              <a:solidFill>
                <a:srgbClr val="343434"/>
              </a:solidFill>
              <a:latin typeface="Consolas"/>
            </a:endParaRPr>
          </a:p>
          <a:p>
            <a:r>
              <a:rPr lang="en-US" dirty="0">
                <a:solidFill>
                  <a:srgbClr val="343434"/>
                </a:solidFill>
                <a:latin typeface="Consolas"/>
              </a:rPr>
              <a:t>    </a:t>
            </a:r>
            <a:r>
              <a:rPr lang="en-US" dirty="0">
                <a:solidFill>
                  <a:prstClr val="black"/>
                </a:solidFill>
                <a:latin typeface="Consolas"/>
              </a:rPr>
              <a:t>/&gt;</a:t>
            </a:r>
            <a:endParaRPr lang="en-US" dirty="0">
              <a:solidFill>
                <a:srgbClr val="343434"/>
              </a:solidFill>
              <a:latin typeface="Consolas"/>
            </a:endParaRPr>
          </a:p>
          <a:p>
            <a:r>
              <a:rPr lang="en-US" dirty="0">
                <a:solidFill>
                  <a:srgbClr val="343434"/>
                </a:solidFill>
                <a:latin typeface="Consolas"/>
              </a:rPr>
              <a:t> </a:t>
            </a:r>
          </a:p>
          <a:p>
            <a:r>
              <a:rPr lang="en-US" dirty="0">
                <a:solidFill>
                  <a:prstClr val="black"/>
                </a:solidFill>
                <a:latin typeface="Consolas"/>
              </a:rPr>
              <a:t>&lt;/</a:t>
            </a:r>
            <a:r>
              <a:rPr lang="en-US" b="1" dirty="0" err="1">
                <a:solidFill>
                  <a:srgbClr val="0A5287"/>
                </a:solidFill>
                <a:latin typeface="Consolas-Bold"/>
              </a:rPr>
              <a:t>LinearLayout</a:t>
            </a:r>
            <a:r>
              <a:rPr lang="en-US" dirty="0">
                <a:solidFill>
                  <a:prstClr val="black"/>
                </a:solidFill>
                <a:latin typeface="Consolas"/>
              </a:rPr>
              <a:t>&gt;</a:t>
            </a:r>
            <a:r>
              <a:rPr lang="en-US" dirty="0">
                <a:solidFill>
                  <a:srgbClr val="343434"/>
                </a:solidFill>
                <a:latin typeface="Consolas"/>
              </a:rPr>
              <a:t> </a:t>
            </a:r>
            <a:endParaRPr lang="en-US" dirty="0"/>
          </a:p>
        </p:txBody>
      </p:sp>
      <p:sp>
        <p:nvSpPr>
          <p:cNvPr id="12" name="Rectangle 11"/>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170501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a:solidFill>
                  <a:schemeClr val="bg2">
                    <a:lumMod val="75000"/>
                  </a:schemeClr>
                </a:solidFill>
                <a:latin typeface="Arial" pitchFamily="34" charset="0"/>
                <a:cs typeface="Arial" pitchFamily="34" charset="0"/>
              </a:rPr>
              <a:t>5</a:t>
            </a:r>
            <a:r>
              <a:rPr lang="en-US" sz="2800" b="1" dirty="0" smtClean="0">
                <a:solidFill>
                  <a:schemeClr val="bg2">
                    <a:lumMod val="75000"/>
                  </a:schemeClr>
                </a:solidFill>
                <a:latin typeface="Arial" pitchFamily="34" charset="0"/>
                <a:cs typeface="Arial" pitchFamily="34" charset="0"/>
              </a:rPr>
              <a:t>#Main Activity</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107</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0" y="612844"/>
            <a:ext cx="9144000" cy="369332"/>
          </a:xfrm>
          <a:prstGeom prst="rect">
            <a:avLst/>
          </a:prstGeom>
        </p:spPr>
        <p:txBody>
          <a:bodyPr wrap="square">
            <a:spAutoFit/>
          </a:bodyPr>
          <a:lstStyle/>
          <a:p>
            <a:endParaRPr lang="en-US" dirty="0"/>
          </a:p>
        </p:txBody>
      </p:sp>
      <p:sp>
        <p:nvSpPr>
          <p:cNvPr id="5" name="Rectangle 4"/>
          <p:cNvSpPr/>
          <p:nvPr/>
        </p:nvSpPr>
        <p:spPr>
          <a:xfrm>
            <a:off x="228600" y="914400"/>
            <a:ext cx="8686800" cy="2585323"/>
          </a:xfrm>
          <a:prstGeom prst="rect">
            <a:avLst/>
          </a:prstGeom>
        </p:spPr>
        <p:txBody>
          <a:bodyPr wrap="square">
            <a:spAutoFit/>
          </a:bodyPr>
          <a:lstStyle/>
          <a:p>
            <a:endParaRPr lang="en-US" dirty="0">
              <a:solidFill>
                <a:srgbClr val="343434"/>
              </a:solidFill>
              <a:latin typeface="Consolas"/>
            </a:endParaRPr>
          </a:p>
          <a:p>
            <a:r>
              <a:rPr lang="en-US" b="1" dirty="0">
                <a:solidFill>
                  <a:srgbClr val="0A5287"/>
                </a:solidFill>
                <a:latin typeface="Consolas-Bold"/>
              </a:rPr>
              <a:t>public</a:t>
            </a:r>
            <a:r>
              <a:rPr lang="en-US" dirty="0">
                <a:solidFill>
                  <a:srgbClr val="343434"/>
                </a:solidFill>
                <a:latin typeface="Consolas"/>
              </a:rPr>
              <a:t> </a:t>
            </a:r>
            <a:r>
              <a:rPr lang="en-US" b="1" dirty="0">
                <a:solidFill>
                  <a:srgbClr val="0A5287"/>
                </a:solidFill>
                <a:latin typeface="Consolas-Bold"/>
              </a:rPr>
              <a:t>class</a:t>
            </a:r>
            <a:r>
              <a:rPr lang="en-US" dirty="0">
                <a:solidFill>
                  <a:srgbClr val="343434"/>
                </a:solidFill>
                <a:latin typeface="Consolas"/>
              </a:rPr>
              <a:t> </a:t>
            </a:r>
            <a:r>
              <a:rPr lang="en-US" dirty="0" err="1">
                <a:solidFill>
                  <a:prstClr val="black"/>
                </a:solidFill>
                <a:latin typeface="Consolas"/>
              </a:rPr>
              <a:t>MainActivity</a:t>
            </a:r>
            <a:r>
              <a:rPr lang="en-US" dirty="0">
                <a:solidFill>
                  <a:prstClr val="black"/>
                </a:solidFill>
                <a:latin typeface="Consolas"/>
              </a:rPr>
              <a:t> </a:t>
            </a:r>
            <a:r>
              <a:rPr lang="en-US" b="1" dirty="0">
                <a:solidFill>
                  <a:srgbClr val="0A5287"/>
                </a:solidFill>
                <a:latin typeface="Consolas-Bold"/>
              </a:rPr>
              <a:t>extends</a:t>
            </a:r>
            <a:r>
              <a:rPr lang="en-US" dirty="0">
                <a:solidFill>
                  <a:srgbClr val="343434"/>
                </a:solidFill>
                <a:latin typeface="Consolas"/>
              </a:rPr>
              <a:t> </a:t>
            </a:r>
            <a:r>
              <a:rPr lang="en-US" dirty="0" err="1">
                <a:solidFill>
                  <a:prstClr val="black"/>
                </a:solidFill>
                <a:latin typeface="Consolas"/>
              </a:rPr>
              <a:t>FragmentActivity</a:t>
            </a:r>
            <a:r>
              <a:rPr lang="en-US" dirty="0">
                <a:solidFill>
                  <a:prstClr val="black"/>
                </a:solidFill>
                <a:latin typeface="Consolas"/>
              </a:rPr>
              <a:t> {</a:t>
            </a:r>
            <a:endParaRPr lang="en-US" dirty="0">
              <a:solidFill>
                <a:srgbClr val="343434"/>
              </a:solidFill>
              <a:latin typeface="Consolas"/>
            </a:endParaRPr>
          </a:p>
          <a:p>
            <a:r>
              <a:rPr lang="en-US" dirty="0">
                <a:solidFill>
                  <a:srgbClr val="343434"/>
                </a:solidFill>
                <a:latin typeface="Consolas"/>
              </a:rPr>
              <a:t>    </a:t>
            </a:r>
            <a:r>
              <a:rPr lang="en-US" dirty="0">
                <a:solidFill>
                  <a:srgbClr val="6D6D6D"/>
                </a:solidFill>
                <a:latin typeface="Consolas"/>
              </a:rPr>
              <a:t>/** Called when the activity is first created. */</a:t>
            </a:r>
            <a:endParaRPr lang="en-US" dirty="0">
              <a:solidFill>
                <a:srgbClr val="343434"/>
              </a:solidFill>
              <a:latin typeface="Consolas"/>
            </a:endParaRPr>
          </a:p>
          <a:p>
            <a:r>
              <a:rPr lang="en-US" dirty="0">
                <a:solidFill>
                  <a:srgbClr val="343434"/>
                </a:solidFill>
                <a:latin typeface="Consolas"/>
              </a:rPr>
              <a:t>    </a:t>
            </a:r>
            <a:r>
              <a:rPr lang="en-US" dirty="0">
                <a:solidFill>
                  <a:srgbClr val="6D6D6D"/>
                </a:solidFill>
                <a:latin typeface="Consolas"/>
              </a:rPr>
              <a:t>@Override</a:t>
            </a:r>
            <a:endParaRPr lang="en-US" dirty="0">
              <a:solidFill>
                <a:srgbClr val="343434"/>
              </a:solidFill>
              <a:latin typeface="Consolas"/>
            </a:endParaRPr>
          </a:p>
          <a:p>
            <a:r>
              <a:rPr lang="en-US" dirty="0">
                <a:solidFill>
                  <a:srgbClr val="343434"/>
                </a:solidFill>
                <a:latin typeface="Consolas"/>
              </a:rPr>
              <a:t>    </a:t>
            </a:r>
            <a:r>
              <a:rPr lang="en-US" b="1" dirty="0">
                <a:solidFill>
                  <a:srgbClr val="0A5287"/>
                </a:solidFill>
                <a:latin typeface="Consolas-Bold"/>
              </a:rPr>
              <a:t>public</a:t>
            </a:r>
            <a:r>
              <a:rPr lang="en-US" dirty="0">
                <a:solidFill>
                  <a:srgbClr val="343434"/>
                </a:solidFill>
                <a:latin typeface="Consolas"/>
              </a:rPr>
              <a:t> </a:t>
            </a:r>
            <a:r>
              <a:rPr lang="en-US" b="1" dirty="0">
                <a:solidFill>
                  <a:srgbClr val="0A5287"/>
                </a:solidFill>
                <a:latin typeface="Consolas-Bold"/>
              </a:rPr>
              <a:t>void</a:t>
            </a:r>
            <a:r>
              <a:rPr lang="en-US" dirty="0">
                <a:solidFill>
                  <a:srgbClr val="343434"/>
                </a:solidFill>
                <a:latin typeface="Consolas"/>
              </a:rPr>
              <a:t> </a:t>
            </a:r>
            <a:r>
              <a:rPr lang="en-US" dirty="0" err="1">
                <a:solidFill>
                  <a:prstClr val="black"/>
                </a:solidFill>
                <a:latin typeface="Consolas"/>
              </a:rPr>
              <a:t>onCreate</a:t>
            </a:r>
            <a:r>
              <a:rPr lang="en-US" dirty="0">
                <a:solidFill>
                  <a:prstClr val="black"/>
                </a:solidFill>
                <a:latin typeface="Consolas"/>
              </a:rPr>
              <a:t>(Bundle </a:t>
            </a:r>
            <a:r>
              <a:rPr lang="en-US" dirty="0" err="1">
                <a:solidFill>
                  <a:prstClr val="black"/>
                </a:solidFill>
                <a:latin typeface="Consolas"/>
              </a:rPr>
              <a:t>savedInstanceState</a:t>
            </a:r>
            <a:r>
              <a:rPr lang="en-US" dirty="0">
                <a:solidFill>
                  <a:prstClr val="black"/>
                </a:solidFill>
                <a:latin typeface="Consolas"/>
              </a:rPr>
              <a:t>) {</a:t>
            </a:r>
            <a:endParaRPr lang="en-US" dirty="0">
              <a:solidFill>
                <a:srgbClr val="343434"/>
              </a:solidFill>
              <a:latin typeface="Consolas"/>
            </a:endParaRPr>
          </a:p>
          <a:p>
            <a:r>
              <a:rPr lang="en-US" dirty="0">
                <a:solidFill>
                  <a:srgbClr val="343434"/>
                </a:solidFill>
                <a:latin typeface="Consolas"/>
              </a:rPr>
              <a:t>        </a:t>
            </a:r>
            <a:r>
              <a:rPr lang="en-US" b="1" dirty="0" err="1">
                <a:solidFill>
                  <a:srgbClr val="0A5287"/>
                </a:solidFill>
                <a:latin typeface="Consolas-Bold"/>
              </a:rPr>
              <a:t>super</a:t>
            </a:r>
            <a:r>
              <a:rPr lang="en-US" dirty="0" err="1">
                <a:solidFill>
                  <a:prstClr val="black"/>
                </a:solidFill>
                <a:latin typeface="Consolas"/>
              </a:rPr>
              <a:t>.onCreate</a:t>
            </a:r>
            <a:r>
              <a:rPr lang="en-US" dirty="0">
                <a:solidFill>
                  <a:prstClr val="black"/>
                </a:solidFill>
                <a:latin typeface="Consolas"/>
              </a:rPr>
              <a:t>(</a:t>
            </a:r>
            <a:r>
              <a:rPr lang="en-US" dirty="0" err="1">
                <a:solidFill>
                  <a:prstClr val="black"/>
                </a:solidFill>
                <a:latin typeface="Consolas"/>
              </a:rPr>
              <a:t>savedInstanceState</a:t>
            </a:r>
            <a:r>
              <a:rPr lang="en-US" dirty="0">
                <a:solidFill>
                  <a:prstClr val="black"/>
                </a:solidFill>
                <a:latin typeface="Consolas"/>
              </a:rPr>
              <a:t>);</a:t>
            </a:r>
            <a:endParaRPr lang="en-US" dirty="0">
              <a:solidFill>
                <a:srgbClr val="343434"/>
              </a:solidFill>
              <a:latin typeface="Consolas"/>
            </a:endParaRPr>
          </a:p>
          <a:p>
            <a:r>
              <a:rPr lang="en-US" dirty="0">
                <a:solidFill>
                  <a:srgbClr val="343434"/>
                </a:solidFill>
                <a:latin typeface="Consolas"/>
              </a:rPr>
              <a:t>        </a:t>
            </a:r>
            <a:r>
              <a:rPr lang="en-US" dirty="0" err="1">
                <a:solidFill>
                  <a:prstClr val="black"/>
                </a:solidFill>
                <a:latin typeface="Consolas"/>
              </a:rPr>
              <a:t>setContentView</a:t>
            </a:r>
            <a:r>
              <a:rPr lang="en-US" dirty="0">
                <a:solidFill>
                  <a:prstClr val="black"/>
                </a:solidFill>
                <a:latin typeface="Consolas"/>
              </a:rPr>
              <a:t>(</a:t>
            </a:r>
            <a:r>
              <a:rPr lang="en-US" dirty="0" err="1">
                <a:solidFill>
                  <a:prstClr val="black"/>
                </a:solidFill>
                <a:latin typeface="Consolas"/>
              </a:rPr>
              <a:t>R.layout.main</a:t>
            </a:r>
            <a:r>
              <a:rPr lang="en-US" dirty="0">
                <a:solidFill>
                  <a:prstClr val="black"/>
                </a:solidFill>
                <a:latin typeface="Consolas"/>
              </a:rPr>
              <a:t>);</a:t>
            </a:r>
            <a:endParaRPr lang="en-US" dirty="0">
              <a:solidFill>
                <a:srgbClr val="343434"/>
              </a:solidFill>
              <a:latin typeface="Consolas"/>
            </a:endParaRPr>
          </a:p>
          <a:p>
            <a:r>
              <a:rPr lang="en-US" dirty="0">
                <a:solidFill>
                  <a:srgbClr val="343434"/>
                </a:solidFill>
                <a:latin typeface="Consolas"/>
              </a:rPr>
              <a:t>    </a:t>
            </a:r>
            <a:r>
              <a:rPr lang="en-US" dirty="0">
                <a:solidFill>
                  <a:prstClr val="black"/>
                </a:solidFill>
                <a:latin typeface="Consolas"/>
              </a:rPr>
              <a:t>}</a:t>
            </a:r>
            <a:endParaRPr lang="en-US" dirty="0">
              <a:solidFill>
                <a:srgbClr val="343434"/>
              </a:solidFill>
              <a:latin typeface="Consolas"/>
            </a:endParaRPr>
          </a:p>
          <a:p>
            <a:r>
              <a:rPr lang="en-US" dirty="0">
                <a:solidFill>
                  <a:prstClr val="black"/>
                </a:solidFill>
                <a:latin typeface="Consolas"/>
              </a:rPr>
              <a:t>}</a:t>
            </a:r>
            <a:r>
              <a:rPr lang="en-US" dirty="0">
                <a:solidFill>
                  <a:srgbClr val="343434"/>
                </a:solidFill>
                <a:latin typeface="Consolas"/>
              </a:rPr>
              <a:t>	</a:t>
            </a:r>
          </a:p>
        </p:txBody>
      </p:sp>
      <p:sp>
        <p:nvSpPr>
          <p:cNvPr id="14" name="Rectangle 13"/>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35679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a:solidFill>
                  <a:schemeClr val="bg2">
                    <a:lumMod val="75000"/>
                  </a:schemeClr>
                </a:solidFill>
                <a:latin typeface="Arial" pitchFamily="34" charset="0"/>
                <a:cs typeface="Arial" pitchFamily="34" charset="0"/>
              </a:rPr>
              <a:t>3</a:t>
            </a:r>
            <a:r>
              <a:rPr lang="en-US" sz="2800" b="1" dirty="0" smtClean="0">
                <a:solidFill>
                  <a:schemeClr val="bg2">
                    <a:lumMod val="75000"/>
                  </a:schemeClr>
                </a:solidFill>
                <a:latin typeface="Arial" pitchFamily="34" charset="0"/>
                <a:cs typeface="Arial" pitchFamily="34" charset="0"/>
              </a:rPr>
              <a:t>#Overide </a:t>
            </a:r>
            <a:r>
              <a:rPr lang="en-US" sz="2800" b="1" dirty="0" err="1" smtClean="0">
                <a:solidFill>
                  <a:schemeClr val="bg2">
                    <a:lumMod val="75000"/>
                  </a:schemeClr>
                </a:solidFill>
                <a:latin typeface="Arial" pitchFamily="34" charset="0"/>
                <a:cs typeface="Arial" pitchFamily="34" charset="0"/>
              </a:rPr>
              <a:t>OnCreateView</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108</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0" y="612844"/>
            <a:ext cx="9144000" cy="369332"/>
          </a:xfrm>
          <a:prstGeom prst="rect">
            <a:avLst/>
          </a:prstGeom>
        </p:spPr>
        <p:txBody>
          <a:bodyPr wrap="square">
            <a:spAutoFit/>
          </a:bodyPr>
          <a:lstStyle/>
          <a:p>
            <a:endParaRPr lang="en-US" dirty="0"/>
          </a:p>
        </p:txBody>
      </p:sp>
      <p:pic>
        <p:nvPicPr>
          <p:cNvPr id="10" name="Picture 9" descr="countries_list_list_fragment_androi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609599"/>
            <a:ext cx="3429000" cy="5468309"/>
          </a:xfrm>
          <a:prstGeom prst="rect">
            <a:avLst/>
          </a:prstGeom>
        </p:spPr>
      </p:pic>
      <p:sp>
        <p:nvSpPr>
          <p:cNvPr id="14" name="Rectangle 13"/>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420200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schemeClr val="bg2">
                    <a:lumMod val="75000"/>
                  </a:schemeClr>
                </a:solidFill>
                <a:latin typeface="Arial" pitchFamily="34" charset="0"/>
                <a:cs typeface="Arial" pitchFamily="34" charset="0"/>
              </a:rPr>
              <a:t>Practical#2</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109</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0" y="612844"/>
            <a:ext cx="9144000" cy="369332"/>
          </a:xfrm>
          <a:prstGeom prst="rect">
            <a:avLst/>
          </a:prstGeom>
        </p:spPr>
        <p:txBody>
          <a:bodyPr wrap="square">
            <a:spAutoFit/>
          </a:bodyPr>
          <a:lstStyle/>
          <a:p>
            <a:endParaRPr lang="en-US" dirty="0"/>
          </a:p>
        </p:txBody>
      </p:sp>
      <p:sp>
        <p:nvSpPr>
          <p:cNvPr id="12" name="Rectangle 11"/>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36772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11</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android_activity_fragment_tablet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685799"/>
            <a:ext cx="8915400" cy="5267399"/>
          </a:xfrm>
          <a:prstGeom prst="rect">
            <a:avLst/>
          </a:prstGeom>
        </p:spPr>
      </p:pic>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332152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schemeClr val="bg2">
                    <a:lumMod val="75000"/>
                  </a:schemeClr>
                </a:solidFill>
                <a:latin typeface="Arial" pitchFamily="34" charset="0"/>
                <a:cs typeface="Arial" pitchFamily="34" charset="0"/>
              </a:rPr>
              <a:t>Fragment XML</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110</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pic>
        <p:nvPicPr>
          <p:cNvPr id="7" name="Picture 6" descr="Screen Shot 2014-04-07 at 2.09.1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9600"/>
            <a:ext cx="9354612" cy="5486400"/>
          </a:xfrm>
          <a:prstGeom prst="rect">
            <a:avLst/>
          </a:prstGeom>
        </p:spPr>
      </p:pic>
      <p:sp>
        <p:nvSpPr>
          <p:cNvPr id="12" name="Rectangle 11"/>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047854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schemeClr val="bg2">
                    <a:lumMod val="75000"/>
                  </a:schemeClr>
                </a:solidFill>
                <a:latin typeface="Arial" pitchFamily="34" charset="0"/>
                <a:cs typeface="Arial" pitchFamily="34" charset="0"/>
              </a:rPr>
              <a:t>Fragment Java</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111</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pic>
        <p:nvPicPr>
          <p:cNvPr id="5" name="Picture 4" descr="Screen Shot 2014-04-07 at 2.09.3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9600"/>
            <a:ext cx="9144000" cy="5257800"/>
          </a:xfrm>
          <a:prstGeom prst="rect">
            <a:avLst/>
          </a:prstGeom>
        </p:spPr>
      </p:pic>
      <p:sp>
        <p:nvSpPr>
          <p:cNvPr id="12" name="Rectangle 11"/>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7467600" y="4800600"/>
            <a:ext cx="16764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659042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err="1" smtClean="0">
                <a:solidFill>
                  <a:schemeClr val="bg2">
                    <a:lumMod val="75000"/>
                  </a:schemeClr>
                </a:solidFill>
                <a:latin typeface="Arial" pitchFamily="34" charset="0"/>
                <a:cs typeface="Arial" pitchFamily="34" charset="0"/>
              </a:rPr>
              <a:t>Main.xml</a:t>
            </a:r>
            <a:r>
              <a:rPr lang="en-US" sz="2800" b="1" dirty="0" smtClean="0">
                <a:solidFill>
                  <a:schemeClr val="bg2">
                    <a:lumMod val="75000"/>
                  </a:schemeClr>
                </a:solidFill>
                <a:latin typeface="Arial" pitchFamily="34" charset="0"/>
                <a:cs typeface="Arial" pitchFamily="34" charset="0"/>
              </a:rPr>
              <a:t>(Register the fragment)</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112</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pic>
        <p:nvPicPr>
          <p:cNvPr id="7" name="Picture 6" descr="Screen Shot 2014-04-07 at 2.10.0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685800"/>
            <a:ext cx="7848600" cy="5269137"/>
          </a:xfrm>
          <a:prstGeom prst="rect">
            <a:avLst/>
          </a:prstGeom>
        </p:spPr>
      </p:pic>
      <p:sp>
        <p:nvSpPr>
          <p:cNvPr id="12" name="Rectangle 11"/>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639260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a:solidFill>
                  <a:schemeClr val="bg2">
                    <a:lumMod val="75000"/>
                  </a:schemeClr>
                </a:solidFill>
                <a:latin typeface="Arial" pitchFamily="34" charset="0"/>
                <a:cs typeface="Arial" pitchFamily="34" charset="0"/>
              </a:rPr>
              <a:t>3</a:t>
            </a:r>
            <a:r>
              <a:rPr lang="en-US" sz="2800" b="1" dirty="0" smtClean="0">
                <a:solidFill>
                  <a:schemeClr val="bg2">
                    <a:lumMod val="75000"/>
                  </a:schemeClr>
                </a:solidFill>
                <a:latin typeface="Arial" pitchFamily="34" charset="0"/>
                <a:cs typeface="Arial" pitchFamily="34" charset="0"/>
              </a:rPr>
              <a:t>#Overide </a:t>
            </a:r>
            <a:r>
              <a:rPr lang="en-US" sz="2800" b="1" dirty="0" err="1" smtClean="0">
                <a:solidFill>
                  <a:schemeClr val="bg2">
                    <a:lumMod val="75000"/>
                  </a:schemeClr>
                </a:solidFill>
                <a:latin typeface="Arial" pitchFamily="34" charset="0"/>
                <a:cs typeface="Arial" pitchFamily="34" charset="0"/>
              </a:rPr>
              <a:t>OnCreateView</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113</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0" y="612844"/>
            <a:ext cx="9144000" cy="369332"/>
          </a:xfrm>
          <a:prstGeom prst="rect">
            <a:avLst/>
          </a:prstGeom>
        </p:spPr>
        <p:txBody>
          <a:bodyPr wrap="square">
            <a:spAutoFit/>
          </a:bodyPr>
          <a:lstStyle/>
          <a:p>
            <a:endParaRPr lang="en-US" dirty="0"/>
          </a:p>
        </p:txBody>
      </p:sp>
      <p:pic>
        <p:nvPicPr>
          <p:cNvPr id="10" name="Picture 9" descr="countries_list_list_fragment_androi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609599"/>
            <a:ext cx="3429000" cy="5468309"/>
          </a:xfrm>
          <a:prstGeom prst="rect">
            <a:avLst/>
          </a:prstGeom>
        </p:spPr>
      </p:pic>
      <p:sp>
        <p:nvSpPr>
          <p:cNvPr id="14" name="Rectangle 13"/>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36772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1"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2">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9012" y="-95534"/>
            <a:ext cx="9213012" cy="6243634"/>
          </a:xfrm>
          <a:prstGeom prst="rect">
            <a:avLst/>
          </a:prstGeom>
          <a:pattFill prst="smCheck">
            <a:fgClr>
              <a:schemeClr val="bg2">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9" name="TextBox 8"/>
          <p:cNvSpPr txBox="1"/>
          <p:nvPr/>
        </p:nvSpPr>
        <p:spPr>
          <a:xfrm>
            <a:off x="1028700" y="2743200"/>
            <a:ext cx="7086600" cy="783193"/>
          </a:xfrm>
          <a:prstGeom prst="roundRect">
            <a:avLst/>
          </a:prstGeom>
          <a:noFill/>
          <a:ln w="38100">
            <a:solidFill>
              <a:schemeClr val="tx1"/>
            </a:solidFill>
          </a:ln>
        </p:spPr>
        <p:txBody>
          <a:bodyPr wrap="square" rtlCol="0">
            <a:spAutoFit/>
          </a:bodyPr>
          <a:lstStyle/>
          <a:p>
            <a:pPr algn="ctr"/>
            <a:r>
              <a:rPr lang="fr-FR" sz="4000" dirty="0" err="1" smtClean="0"/>
              <a:t>Dialog</a:t>
            </a:r>
            <a:r>
              <a:rPr lang="fr-FR" sz="4000" dirty="0" smtClean="0"/>
              <a:t> Fragments</a:t>
            </a:r>
            <a:endParaRPr lang="en-US" sz="4000" dirty="0">
              <a:latin typeface="Arial" pitchFamily="34" charset="0"/>
              <a:cs typeface="Arial" pitchFamily="34" charset="0"/>
            </a:endParaRPr>
          </a:p>
        </p:txBody>
      </p:sp>
      <p:sp>
        <p:nvSpPr>
          <p:cNvPr id="8" name="Rectangle 7"/>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993281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115</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0" y="612844"/>
            <a:ext cx="9144000" cy="369332"/>
          </a:xfrm>
          <a:prstGeom prst="rect">
            <a:avLst/>
          </a:prstGeom>
        </p:spPr>
        <p:txBody>
          <a:bodyPr wrap="square">
            <a:spAutoFit/>
          </a:bodyPr>
          <a:lstStyle/>
          <a:p>
            <a:endParaRPr lang="en-US" dirty="0"/>
          </a:p>
        </p:txBody>
      </p:sp>
      <p:pic>
        <p:nvPicPr>
          <p:cNvPr id="5" name="Picture 4" descr="Screen Shot 2014-04-07 at 2.19.1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1000"/>
            <a:ext cx="9144000" cy="5410200"/>
          </a:xfrm>
          <a:prstGeom prst="rect">
            <a:avLst/>
          </a:prstGeom>
        </p:spPr>
      </p:pic>
      <p:sp>
        <p:nvSpPr>
          <p:cNvPr id="14" name="Rounded Rectangle 13"/>
          <p:cNvSpPr/>
          <p:nvPr/>
        </p:nvSpPr>
        <p:spPr>
          <a:xfrm>
            <a:off x="7238999" y="4876800"/>
            <a:ext cx="1887927" cy="1143000"/>
          </a:xfrm>
          <a:prstGeom prst="round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682350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116</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0" y="612844"/>
            <a:ext cx="9144000" cy="369332"/>
          </a:xfrm>
          <a:prstGeom prst="rect">
            <a:avLst/>
          </a:prstGeom>
        </p:spPr>
        <p:txBody>
          <a:bodyPr wrap="square">
            <a:spAutoFit/>
          </a:bodyPr>
          <a:lstStyle/>
          <a:p>
            <a:endParaRPr lang="en-US" dirty="0"/>
          </a:p>
        </p:txBody>
      </p:sp>
      <p:pic>
        <p:nvPicPr>
          <p:cNvPr id="10" name="Picture 9" descr="Screen Shot 2014-04-07 at 2.20.0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59" y="304800"/>
            <a:ext cx="9144000" cy="4940147"/>
          </a:xfrm>
          <a:prstGeom prst="rect">
            <a:avLst/>
          </a:prstGeom>
        </p:spPr>
      </p:pic>
      <p:sp>
        <p:nvSpPr>
          <p:cNvPr id="11" name="Rounded Rectangle 10"/>
          <p:cNvSpPr/>
          <p:nvPr/>
        </p:nvSpPr>
        <p:spPr>
          <a:xfrm>
            <a:off x="6934200" y="4267200"/>
            <a:ext cx="2209800" cy="1371600"/>
          </a:xfrm>
          <a:prstGeom prst="round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567914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ndParaRPr>
          </a:p>
        </p:txBody>
      </p:sp>
      <p:sp>
        <p:nvSpPr>
          <p:cNvPr id="4" name="Rectangle 3"/>
          <p:cNvSpPr/>
          <p:nvPr/>
        </p:nvSpPr>
        <p:spPr>
          <a:xfrm>
            <a:off x="-69012" y="6148100"/>
            <a:ext cx="9213011"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ndParaRPr>
          </a:p>
        </p:txBody>
      </p:sp>
      <p:pic>
        <p:nvPicPr>
          <p:cNvPr id="1051" name="Picture 27"/>
          <p:cNvPicPr>
            <a:picLocks noChangeAspect="1" noChangeArrowheads="1"/>
          </p:cNvPicPr>
          <p:nvPr/>
        </p:nvPicPr>
        <p:blipFill rotWithShape="1">
          <a:blip r:embed="rId2">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9012" y="-95534"/>
            <a:ext cx="9213012" cy="6243634"/>
          </a:xfrm>
          <a:prstGeom prst="rect">
            <a:avLst/>
          </a:prstGeom>
          <a:pattFill prst="smCheck">
            <a:fgClr>
              <a:schemeClr val="bg2">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ndParaRPr>
          </a:p>
        </p:txBody>
      </p:sp>
      <p:sp>
        <p:nvSpPr>
          <p:cNvPr id="9" name="TextBox 8"/>
          <p:cNvSpPr txBox="1"/>
          <p:nvPr/>
        </p:nvSpPr>
        <p:spPr>
          <a:xfrm>
            <a:off x="304800" y="1066800"/>
            <a:ext cx="8534400" cy="4736616"/>
          </a:xfrm>
          <a:prstGeom prst="roundRect">
            <a:avLst/>
          </a:prstGeom>
          <a:noFill/>
          <a:ln w="38100">
            <a:solidFill>
              <a:schemeClr val="bg2">
                <a:lumMod val="75000"/>
              </a:schemeClr>
            </a:solidFill>
          </a:ln>
        </p:spPr>
        <p:txBody>
          <a:bodyPr wrap="square" rtlCol="0">
            <a:spAutoFit/>
          </a:bodyPr>
          <a:lstStyle/>
          <a:p>
            <a:pPr>
              <a:spcBef>
                <a:spcPct val="20000"/>
              </a:spcBef>
              <a:spcAft>
                <a:spcPts val="600"/>
              </a:spcAft>
            </a:pPr>
            <a:r>
              <a:rPr lang="en-US" sz="2800" dirty="0" err="1" smtClean="0">
                <a:solidFill>
                  <a:prstClr val="white"/>
                </a:solidFill>
              </a:rPr>
              <a:t>CodePath</a:t>
            </a:r>
            <a:r>
              <a:rPr lang="en-US" sz="2800" dirty="0" smtClean="0">
                <a:solidFill>
                  <a:prstClr val="white"/>
                </a:solidFill>
              </a:rPr>
              <a:t> :</a:t>
            </a:r>
          </a:p>
          <a:p>
            <a:pPr>
              <a:spcBef>
                <a:spcPct val="20000"/>
              </a:spcBef>
              <a:spcAft>
                <a:spcPts val="600"/>
              </a:spcAft>
            </a:pPr>
            <a:r>
              <a:rPr lang="en-US" sz="2800" dirty="0">
                <a:solidFill>
                  <a:prstClr val="white"/>
                </a:solidFill>
                <a:hlinkClick r:id="rId3"/>
              </a:rPr>
              <a:t>http://guides.codepath.com/android#networking-and-</a:t>
            </a:r>
            <a:r>
              <a:rPr lang="en-US" sz="2800" dirty="0" smtClean="0">
                <a:solidFill>
                  <a:prstClr val="white"/>
                </a:solidFill>
                <a:hlinkClick r:id="rId3"/>
              </a:rPr>
              <a:t>models</a:t>
            </a:r>
            <a:endParaRPr lang="en-US" sz="2800" dirty="0" smtClean="0">
              <a:solidFill>
                <a:prstClr val="white"/>
              </a:solidFill>
            </a:endParaRPr>
          </a:p>
          <a:p>
            <a:pPr>
              <a:spcBef>
                <a:spcPct val="20000"/>
              </a:spcBef>
              <a:spcAft>
                <a:spcPts val="600"/>
              </a:spcAft>
            </a:pPr>
            <a:r>
              <a:rPr lang="en-US" sz="2800" dirty="0" smtClean="0">
                <a:solidFill>
                  <a:prstClr val="white"/>
                </a:solidFill>
              </a:rPr>
              <a:t>Detail Example :</a:t>
            </a:r>
          </a:p>
          <a:p>
            <a:pPr>
              <a:spcBef>
                <a:spcPct val="20000"/>
              </a:spcBef>
              <a:spcAft>
                <a:spcPts val="600"/>
              </a:spcAft>
            </a:pPr>
            <a:r>
              <a:rPr lang="en-US" sz="2800" dirty="0">
                <a:solidFill>
                  <a:prstClr val="white"/>
                </a:solidFill>
                <a:hlinkClick r:id="rId4"/>
              </a:rPr>
              <a:t>http://wptrafficanalyzer.in/blog/android-fragment-application-series</a:t>
            </a:r>
            <a:r>
              <a:rPr lang="en-US" sz="2800" dirty="0" smtClean="0">
                <a:solidFill>
                  <a:prstClr val="white"/>
                </a:solidFill>
                <a:hlinkClick r:id="rId4"/>
              </a:rPr>
              <a:t>/</a:t>
            </a:r>
            <a:endParaRPr lang="en-US" sz="2800" dirty="0" smtClean="0">
              <a:solidFill>
                <a:prstClr val="white"/>
              </a:solidFill>
            </a:endParaRPr>
          </a:p>
          <a:p>
            <a:pPr>
              <a:spcBef>
                <a:spcPct val="20000"/>
              </a:spcBef>
              <a:spcAft>
                <a:spcPts val="600"/>
              </a:spcAft>
            </a:pPr>
            <a:endParaRPr lang="en-US" sz="2800" dirty="0" smtClean="0">
              <a:solidFill>
                <a:prstClr val="white"/>
              </a:solidFill>
            </a:endParaRPr>
          </a:p>
          <a:p>
            <a:pPr>
              <a:spcBef>
                <a:spcPct val="20000"/>
              </a:spcBef>
              <a:spcAft>
                <a:spcPts val="600"/>
              </a:spcAft>
            </a:pPr>
            <a:endParaRPr lang="en-US" sz="2400" dirty="0">
              <a:solidFill>
                <a:prstClr val="white"/>
              </a:solidFill>
              <a:latin typeface="Arial" pitchFamily="34" charset="0"/>
              <a:cs typeface="Arial" pitchFamily="34" charset="0"/>
            </a:endParaRPr>
          </a:p>
        </p:txBody>
      </p:sp>
      <p:sp>
        <p:nvSpPr>
          <p:cNvPr id="8" name="Rounded Rectangle 7"/>
          <p:cNvSpPr/>
          <p:nvPr/>
        </p:nvSpPr>
        <p:spPr>
          <a:xfrm>
            <a:off x="228600" y="0"/>
            <a:ext cx="8610599" cy="762000"/>
          </a:xfrm>
          <a:prstGeom prst="roundRect">
            <a:avLst/>
          </a:prstGeom>
          <a:noFill/>
          <a:ln w="25400" cap="flat" cmpd="sng" algn="ctr">
            <a:solidFill>
              <a:srgbClr val="4F81BD">
                <a:shade val="50000"/>
              </a:srgbClr>
            </a:solidFill>
            <a:prstDash val="solid"/>
          </a:ln>
          <a:effectLst/>
        </p:spPr>
        <p:txBody>
          <a:bodyPr anchor="ctr"/>
          <a:lstStyle/>
          <a:p>
            <a:pPr algn="ctr">
              <a:defRPr/>
            </a:pPr>
            <a:r>
              <a:rPr lang="nl-NL" sz="3600" b="1" dirty="0" err="1" smtClean="0">
                <a:solidFill>
                  <a:srgbClr val="FFFFFF"/>
                </a:solidFill>
                <a:latin typeface="Arial"/>
                <a:cs typeface="Arial"/>
              </a:rPr>
              <a:t>References</a:t>
            </a:r>
            <a:endParaRPr lang="en-US" sz="3600" b="1" kern="0" dirty="0">
              <a:solidFill>
                <a:srgbClr val="000000"/>
              </a:solidFill>
              <a:latin typeface="Arial"/>
              <a:cs typeface="Arial"/>
            </a:endParaRPr>
          </a:p>
        </p:txBody>
      </p:sp>
      <p:sp>
        <p:nvSpPr>
          <p:cNvPr id="10" name="Rectangle 9"/>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85438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ndParaRPr>
          </a:p>
        </p:txBody>
      </p:sp>
      <p:sp>
        <p:nvSpPr>
          <p:cNvPr id="4" name="Rectangle 3"/>
          <p:cNvSpPr/>
          <p:nvPr/>
        </p:nvSpPr>
        <p:spPr>
          <a:xfrm>
            <a:off x="-69012" y="6148100"/>
            <a:ext cx="9213011"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ndParaRPr>
          </a:p>
        </p:txBody>
      </p:sp>
      <p:pic>
        <p:nvPicPr>
          <p:cNvPr id="1051" name="Picture 27"/>
          <p:cNvPicPr>
            <a:picLocks noChangeAspect="1" noChangeArrowheads="1"/>
          </p:cNvPicPr>
          <p:nvPr/>
        </p:nvPicPr>
        <p:blipFill rotWithShape="1">
          <a:blip r:embed="rId2">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9012" y="-95534"/>
            <a:ext cx="9213012" cy="6243634"/>
          </a:xfrm>
          <a:prstGeom prst="rect">
            <a:avLst/>
          </a:prstGeom>
          <a:pattFill prst="smCheck">
            <a:fgClr>
              <a:schemeClr val="bg2">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ndParaRPr>
          </a:p>
        </p:txBody>
      </p:sp>
      <p:sp>
        <p:nvSpPr>
          <p:cNvPr id="9" name="TextBox 8"/>
          <p:cNvSpPr txBox="1"/>
          <p:nvPr/>
        </p:nvSpPr>
        <p:spPr>
          <a:xfrm>
            <a:off x="304800" y="1066800"/>
            <a:ext cx="8534400" cy="4848986"/>
          </a:xfrm>
          <a:prstGeom prst="roundRect">
            <a:avLst/>
          </a:prstGeom>
          <a:noFill/>
          <a:ln w="38100">
            <a:solidFill>
              <a:schemeClr val="bg2">
                <a:lumMod val="75000"/>
              </a:schemeClr>
            </a:solidFill>
          </a:ln>
        </p:spPr>
        <p:txBody>
          <a:bodyPr wrap="square" rtlCol="0">
            <a:spAutoFit/>
          </a:bodyPr>
          <a:lstStyle/>
          <a:p>
            <a:pPr marL="514350" indent="-514350">
              <a:spcBef>
                <a:spcPct val="20000"/>
              </a:spcBef>
              <a:spcAft>
                <a:spcPts val="600"/>
              </a:spcAft>
              <a:buFont typeface="+mj-ea"/>
              <a:buAutoNum type="circleNumDbPlain"/>
            </a:pPr>
            <a:r>
              <a:rPr lang="en-US" sz="2800" dirty="0">
                <a:solidFill>
                  <a:prstClr val="white"/>
                </a:solidFill>
              </a:rPr>
              <a:t> </a:t>
            </a:r>
            <a:r>
              <a:rPr lang="en-US" sz="2400" dirty="0">
                <a:solidFill>
                  <a:prstClr val="white"/>
                </a:solidFill>
              </a:rPr>
              <a:t>What is the parent class of Fragment ?</a:t>
            </a:r>
          </a:p>
          <a:p>
            <a:pPr marL="514350" indent="-514350">
              <a:spcBef>
                <a:spcPct val="20000"/>
              </a:spcBef>
              <a:spcAft>
                <a:spcPts val="600"/>
              </a:spcAft>
              <a:buFont typeface="+mj-ea"/>
              <a:buAutoNum type="circleNumDbPlain"/>
            </a:pPr>
            <a:r>
              <a:rPr lang="en-US" sz="2400" dirty="0" smtClean="0">
                <a:solidFill>
                  <a:prstClr val="white"/>
                </a:solidFill>
              </a:rPr>
              <a:t> How </a:t>
            </a:r>
            <a:r>
              <a:rPr lang="en-US" sz="2400" dirty="0">
                <a:solidFill>
                  <a:prstClr val="white"/>
                </a:solidFill>
              </a:rPr>
              <a:t>is a fragment like an activity?</a:t>
            </a:r>
          </a:p>
          <a:p>
            <a:pPr marL="514350" indent="-514350">
              <a:spcBef>
                <a:spcPct val="20000"/>
              </a:spcBef>
              <a:spcAft>
                <a:spcPts val="600"/>
              </a:spcAft>
              <a:buFont typeface="+mj-ea"/>
              <a:buAutoNum type="circleNumDbPlain"/>
            </a:pPr>
            <a:r>
              <a:rPr lang="en-US" sz="2400" dirty="0" smtClean="0">
                <a:solidFill>
                  <a:prstClr val="white"/>
                </a:solidFill>
              </a:rPr>
              <a:t> </a:t>
            </a:r>
            <a:r>
              <a:rPr lang="en-US" sz="2400" dirty="0">
                <a:solidFill>
                  <a:prstClr val="white"/>
                </a:solidFill>
              </a:rPr>
              <a:t>How is a fragment different from an activity?</a:t>
            </a:r>
          </a:p>
          <a:p>
            <a:pPr marL="514350" indent="-514350">
              <a:spcBef>
                <a:spcPct val="20000"/>
              </a:spcBef>
              <a:spcAft>
                <a:spcPts val="600"/>
              </a:spcAft>
              <a:buFont typeface="+mj-ea"/>
              <a:buAutoNum type="circleNumDbPlain"/>
            </a:pPr>
            <a:r>
              <a:rPr lang="en-US" sz="2400" dirty="0" smtClean="0">
                <a:solidFill>
                  <a:prstClr val="white"/>
                </a:solidFill>
              </a:rPr>
              <a:t> </a:t>
            </a:r>
            <a:r>
              <a:rPr lang="en-US" sz="2400" dirty="0">
                <a:solidFill>
                  <a:prstClr val="white"/>
                </a:solidFill>
              </a:rPr>
              <a:t>What is a back stack used for?</a:t>
            </a:r>
            <a:r>
              <a:rPr lang="en-US" sz="2400" dirty="0" smtClean="0">
                <a:solidFill>
                  <a:prstClr val="white"/>
                </a:solidFill>
                <a:latin typeface="Arial" pitchFamily="34" charset="0"/>
                <a:cs typeface="Arial" pitchFamily="34" charset="0"/>
              </a:rPr>
              <a:t> </a:t>
            </a:r>
          </a:p>
          <a:p>
            <a:pPr marL="514350" indent="-514350">
              <a:spcBef>
                <a:spcPct val="20000"/>
              </a:spcBef>
              <a:spcAft>
                <a:spcPts val="600"/>
              </a:spcAft>
              <a:buFont typeface="+mj-ea"/>
              <a:buAutoNum type="circleNumDbPlain"/>
            </a:pPr>
            <a:r>
              <a:rPr lang="en-US" sz="2400" dirty="0"/>
              <a:t> Can you have an application that does not use a back stack</a:t>
            </a:r>
            <a:r>
              <a:rPr lang="en-US" sz="2400" dirty="0" smtClean="0"/>
              <a:t>?</a:t>
            </a:r>
          </a:p>
          <a:p>
            <a:pPr marL="514350" indent="-514350">
              <a:spcBef>
                <a:spcPct val="20000"/>
              </a:spcBef>
              <a:spcAft>
                <a:spcPts val="600"/>
              </a:spcAft>
              <a:buFont typeface="+mj-ea"/>
              <a:buAutoNum type="circleNumDbPlain"/>
            </a:pPr>
            <a:r>
              <a:rPr lang="en-US" sz="2400" dirty="0" smtClean="0"/>
              <a:t> </a:t>
            </a:r>
            <a:r>
              <a:rPr lang="en-US" sz="2400" dirty="0"/>
              <a:t>True or false: rolling back a </a:t>
            </a:r>
            <a:r>
              <a:rPr lang="en-US" sz="2400" dirty="0" err="1"/>
              <a:t>FragmentTransaction</a:t>
            </a:r>
            <a:r>
              <a:rPr lang="en-US" sz="2400" dirty="0"/>
              <a:t>  restores an </a:t>
            </a:r>
            <a:r>
              <a:rPr lang="en-US" sz="2400" dirty="0" err="1" smtClean="0"/>
              <a:t>applicationto</a:t>
            </a:r>
            <a:r>
              <a:rPr lang="en-US" sz="2400" dirty="0" smtClean="0"/>
              <a:t> </a:t>
            </a:r>
            <a:r>
              <a:rPr lang="en-US" sz="2400" dirty="0"/>
              <a:t>its prior state</a:t>
            </a:r>
            <a:r>
              <a:rPr lang="en-US" sz="2400" dirty="0" smtClean="0"/>
              <a:t>.</a:t>
            </a:r>
          </a:p>
          <a:p>
            <a:pPr marL="514350" indent="-514350">
              <a:spcBef>
                <a:spcPct val="20000"/>
              </a:spcBef>
              <a:spcAft>
                <a:spcPts val="600"/>
              </a:spcAft>
              <a:buFont typeface="+mj-ea"/>
              <a:buAutoNum type="circleNumDbPlain"/>
            </a:pPr>
            <a:r>
              <a:rPr lang="en-US" sz="2400" dirty="0" smtClean="0">
                <a:solidFill>
                  <a:prstClr val="white"/>
                </a:solidFill>
                <a:latin typeface="Arial" pitchFamily="34" charset="0"/>
                <a:cs typeface="Arial" pitchFamily="34" charset="0"/>
              </a:rPr>
              <a:t>What are the steps to add fragments dynamically?</a:t>
            </a:r>
            <a:endParaRPr lang="en-US" sz="2400" dirty="0">
              <a:solidFill>
                <a:prstClr val="white"/>
              </a:solidFill>
              <a:latin typeface="Arial" pitchFamily="34" charset="0"/>
              <a:cs typeface="Arial" pitchFamily="34" charset="0"/>
            </a:endParaRPr>
          </a:p>
        </p:txBody>
      </p:sp>
      <p:sp>
        <p:nvSpPr>
          <p:cNvPr id="8" name="Rounded Rectangle 7"/>
          <p:cNvSpPr/>
          <p:nvPr/>
        </p:nvSpPr>
        <p:spPr>
          <a:xfrm>
            <a:off x="228600" y="0"/>
            <a:ext cx="8610599" cy="762000"/>
          </a:xfrm>
          <a:prstGeom prst="roundRect">
            <a:avLst/>
          </a:prstGeom>
          <a:noFill/>
          <a:ln w="25400" cap="flat" cmpd="sng" algn="ctr">
            <a:solidFill>
              <a:srgbClr val="4F81BD">
                <a:shade val="50000"/>
              </a:srgbClr>
            </a:solidFill>
            <a:prstDash val="solid"/>
          </a:ln>
          <a:effectLst/>
        </p:spPr>
        <p:txBody>
          <a:bodyPr anchor="ctr"/>
          <a:lstStyle/>
          <a:p>
            <a:pPr algn="ctr">
              <a:defRPr/>
            </a:pPr>
            <a:r>
              <a:rPr lang="nl-NL" sz="3600" b="1" dirty="0" smtClean="0">
                <a:solidFill>
                  <a:srgbClr val="FFFFFF"/>
                </a:solidFill>
                <a:latin typeface="Arial"/>
                <a:cs typeface="Arial"/>
              </a:rPr>
              <a:t>Interview </a:t>
            </a:r>
            <a:r>
              <a:rPr lang="nl-NL" sz="3600" b="1" dirty="0" err="1" smtClean="0">
                <a:solidFill>
                  <a:srgbClr val="FFFFFF"/>
                </a:solidFill>
                <a:latin typeface="Arial"/>
                <a:cs typeface="Arial"/>
              </a:rPr>
              <a:t>Questions</a:t>
            </a:r>
            <a:endParaRPr lang="en-US" sz="3600" b="1" kern="0" dirty="0">
              <a:solidFill>
                <a:srgbClr val="000000"/>
              </a:solidFill>
              <a:latin typeface="Arial"/>
              <a:cs typeface="Arial"/>
            </a:endParaRPr>
          </a:p>
        </p:txBody>
      </p:sp>
      <p:sp>
        <p:nvSpPr>
          <p:cNvPr id="10" name="Rectangle 9"/>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500273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ndParaRPr>
          </a:p>
        </p:txBody>
      </p:sp>
      <p:sp>
        <p:nvSpPr>
          <p:cNvPr id="4" name="Rectangle 3"/>
          <p:cNvSpPr/>
          <p:nvPr/>
        </p:nvSpPr>
        <p:spPr>
          <a:xfrm>
            <a:off x="-69012" y="6148100"/>
            <a:ext cx="9213011"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ndParaRPr>
          </a:p>
        </p:txBody>
      </p:sp>
      <p:pic>
        <p:nvPicPr>
          <p:cNvPr id="1051" name="Picture 27"/>
          <p:cNvPicPr>
            <a:picLocks noChangeAspect="1" noChangeArrowheads="1"/>
          </p:cNvPicPr>
          <p:nvPr/>
        </p:nvPicPr>
        <p:blipFill rotWithShape="1">
          <a:blip r:embed="rId2">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9012" y="-95534"/>
            <a:ext cx="9213012" cy="6243634"/>
          </a:xfrm>
          <a:prstGeom prst="rect">
            <a:avLst/>
          </a:prstGeom>
          <a:pattFill prst="smCheck">
            <a:fgClr>
              <a:schemeClr val="bg2">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ndParaRPr>
          </a:p>
        </p:txBody>
      </p:sp>
      <p:sp>
        <p:nvSpPr>
          <p:cNvPr id="9" name="TextBox 8"/>
          <p:cNvSpPr txBox="1"/>
          <p:nvPr/>
        </p:nvSpPr>
        <p:spPr>
          <a:xfrm>
            <a:off x="304800" y="1066800"/>
            <a:ext cx="8534400" cy="4447175"/>
          </a:xfrm>
          <a:prstGeom prst="roundRect">
            <a:avLst/>
          </a:prstGeom>
          <a:noFill/>
          <a:ln w="38100">
            <a:solidFill>
              <a:schemeClr val="bg2">
                <a:lumMod val="75000"/>
              </a:schemeClr>
            </a:solidFill>
          </a:ln>
        </p:spPr>
        <p:txBody>
          <a:bodyPr wrap="square" rtlCol="0">
            <a:spAutoFit/>
          </a:bodyPr>
          <a:lstStyle/>
          <a:p>
            <a:pPr marL="514350" indent="-514350">
              <a:spcBef>
                <a:spcPct val="20000"/>
              </a:spcBef>
              <a:spcAft>
                <a:spcPts val="600"/>
              </a:spcAft>
              <a:buFont typeface="+mj-ea"/>
              <a:buAutoNum type="circleNumDbPlain" startAt="8"/>
            </a:pPr>
            <a:r>
              <a:rPr lang="en-US" sz="2400" dirty="0">
                <a:solidFill>
                  <a:prstClr val="white"/>
                </a:solidFill>
              </a:rPr>
              <a:t> </a:t>
            </a:r>
            <a:r>
              <a:rPr lang="en-US" sz="2400" dirty="0"/>
              <a:t> How does a &lt;fragment&gt;  tag specify which fragment to use</a:t>
            </a:r>
            <a:r>
              <a:rPr lang="en-US" sz="2400" dirty="0" smtClean="0"/>
              <a:t>?</a:t>
            </a:r>
          </a:p>
          <a:p>
            <a:pPr marL="514350" indent="-514350">
              <a:spcBef>
                <a:spcPct val="20000"/>
              </a:spcBef>
              <a:spcAft>
                <a:spcPts val="600"/>
              </a:spcAft>
              <a:buFont typeface="+mj-ea"/>
              <a:buAutoNum type="circleNumDbPlain" startAt="8"/>
            </a:pPr>
            <a:r>
              <a:rPr lang="en-US" sz="2400" dirty="0">
                <a:solidFill>
                  <a:prstClr val="white"/>
                </a:solidFill>
                <a:latin typeface="Arial" pitchFamily="34" charset="0"/>
                <a:cs typeface="Arial" pitchFamily="34" charset="0"/>
              </a:rPr>
              <a:t> Do you attach the data adapter to the </a:t>
            </a:r>
            <a:r>
              <a:rPr lang="en-US" sz="2400" dirty="0" err="1">
                <a:solidFill>
                  <a:prstClr val="white"/>
                </a:solidFill>
                <a:latin typeface="Arial" pitchFamily="34" charset="0"/>
                <a:cs typeface="Arial" pitchFamily="34" charset="0"/>
              </a:rPr>
              <a:t>ListFragment</a:t>
            </a:r>
            <a:r>
              <a:rPr lang="en-US" sz="2400" dirty="0">
                <a:solidFill>
                  <a:prstClr val="white"/>
                </a:solidFill>
                <a:latin typeface="Arial" pitchFamily="34" charset="0"/>
                <a:cs typeface="Arial" pitchFamily="34" charset="0"/>
              </a:rPr>
              <a:t> , or to the </a:t>
            </a:r>
            <a:r>
              <a:rPr lang="en-US" sz="2400" dirty="0" err="1" smtClean="0">
                <a:solidFill>
                  <a:prstClr val="white"/>
                </a:solidFill>
                <a:latin typeface="Arial" pitchFamily="34" charset="0"/>
                <a:cs typeface="Arial" pitchFamily="34" charset="0"/>
              </a:rPr>
              <a:t>ListView</a:t>
            </a:r>
            <a:r>
              <a:rPr lang="en-US" sz="2400" dirty="0" smtClean="0">
                <a:solidFill>
                  <a:prstClr val="white"/>
                </a:solidFill>
                <a:latin typeface="Arial" pitchFamily="34" charset="0"/>
                <a:cs typeface="Arial" pitchFamily="34" charset="0"/>
              </a:rPr>
              <a:t> within </a:t>
            </a:r>
            <a:r>
              <a:rPr lang="en-US" sz="2400" dirty="0">
                <a:solidFill>
                  <a:prstClr val="white"/>
                </a:solidFill>
                <a:latin typeface="Arial" pitchFamily="34" charset="0"/>
                <a:cs typeface="Arial" pitchFamily="34" charset="0"/>
              </a:rPr>
              <a:t>the </a:t>
            </a:r>
            <a:r>
              <a:rPr lang="en-US" sz="2400" dirty="0" err="1">
                <a:solidFill>
                  <a:prstClr val="white"/>
                </a:solidFill>
                <a:latin typeface="Arial" pitchFamily="34" charset="0"/>
                <a:cs typeface="Arial" pitchFamily="34" charset="0"/>
              </a:rPr>
              <a:t>ListFragment</a:t>
            </a:r>
            <a:r>
              <a:rPr lang="en-US" sz="2400" dirty="0">
                <a:solidFill>
                  <a:prstClr val="white"/>
                </a:solidFill>
                <a:latin typeface="Arial" pitchFamily="34" charset="0"/>
                <a:cs typeface="Arial" pitchFamily="34" charset="0"/>
              </a:rPr>
              <a:t> </a:t>
            </a:r>
            <a:r>
              <a:rPr lang="en-US" sz="2400" dirty="0" smtClean="0">
                <a:solidFill>
                  <a:prstClr val="white"/>
                </a:solidFill>
                <a:latin typeface="Arial" pitchFamily="34" charset="0"/>
                <a:cs typeface="Arial" pitchFamily="34" charset="0"/>
              </a:rPr>
              <a:t>?</a:t>
            </a:r>
          </a:p>
          <a:p>
            <a:pPr marL="514350" indent="-514350">
              <a:spcBef>
                <a:spcPct val="20000"/>
              </a:spcBef>
              <a:spcAft>
                <a:spcPts val="600"/>
              </a:spcAft>
              <a:buFont typeface="+mj-ea"/>
              <a:buAutoNum type="circleNumDbPlain" startAt="8"/>
            </a:pPr>
            <a:r>
              <a:rPr lang="en-US" sz="2400" dirty="0">
                <a:solidFill>
                  <a:prstClr val="white"/>
                </a:solidFill>
                <a:latin typeface="Arial" pitchFamily="34" charset="0"/>
                <a:cs typeface="Arial" pitchFamily="34" charset="0"/>
              </a:rPr>
              <a:t> What are the different ways to find an existing fragment running in </a:t>
            </a:r>
            <a:r>
              <a:rPr lang="en-US" sz="2400" dirty="0" smtClean="0">
                <a:solidFill>
                  <a:prstClr val="white"/>
                </a:solidFill>
                <a:latin typeface="Arial" pitchFamily="34" charset="0"/>
                <a:cs typeface="Arial" pitchFamily="34" charset="0"/>
              </a:rPr>
              <a:t>your Application?</a:t>
            </a:r>
          </a:p>
          <a:p>
            <a:pPr marL="514350" indent="-514350">
              <a:spcBef>
                <a:spcPct val="20000"/>
              </a:spcBef>
              <a:spcAft>
                <a:spcPts val="600"/>
              </a:spcAft>
              <a:buFont typeface="+mj-ea"/>
              <a:buAutoNum type="circleNumDbPlain" startAt="8"/>
            </a:pPr>
            <a:r>
              <a:rPr lang="en-US" sz="2400" dirty="0" smtClean="0"/>
              <a:t>What </a:t>
            </a:r>
            <a:r>
              <a:rPr lang="en-US" sz="2400" dirty="0"/>
              <a:t>is an interpolator, and what is it used for</a:t>
            </a:r>
            <a:r>
              <a:rPr lang="en-US" sz="2400" dirty="0" smtClean="0"/>
              <a:t>?</a:t>
            </a:r>
          </a:p>
          <a:p>
            <a:pPr marL="514350" indent="-514350">
              <a:spcBef>
                <a:spcPct val="20000"/>
              </a:spcBef>
              <a:spcAft>
                <a:spcPts val="600"/>
              </a:spcAft>
              <a:buFont typeface="+mj-ea"/>
              <a:buAutoNum type="circleNumDbPlain" startAt="8"/>
            </a:pPr>
            <a:r>
              <a:rPr lang="en-US" sz="2400" dirty="0" smtClean="0"/>
              <a:t> </a:t>
            </a:r>
            <a:r>
              <a:rPr lang="en-US" sz="2400" dirty="0"/>
              <a:t>List some of the view dimensions on which you can use an animator.</a:t>
            </a:r>
            <a:endParaRPr lang="en-US" sz="2400" dirty="0">
              <a:solidFill>
                <a:prstClr val="white"/>
              </a:solidFill>
              <a:latin typeface="Arial" pitchFamily="34" charset="0"/>
              <a:cs typeface="Arial" pitchFamily="34" charset="0"/>
            </a:endParaRPr>
          </a:p>
        </p:txBody>
      </p:sp>
      <p:sp>
        <p:nvSpPr>
          <p:cNvPr id="8" name="Rounded Rectangle 7"/>
          <p:cNvSpPr/>
          <p:nvPr/>
        </p:nvSpPr>
        <p:spPr>
          <a:xfrm>
            <a:off x="228600" y="0"/>
            <a:ext cx="8610599" cy="762000"/>
          </a:xfrm>
          <a:prstGeom prst="roundRect">
            <a:avLst/>
          </a:prstGeom>
          <a:noFill/>
          <a:ln w="25400" cap="flat" cmpd="sng" algn="ctr">
            <a:solidFill>
              <a:srgbClr val="4F81BD">
                <a:shade val="50000"/>
              </a:srgbClr>
            </a:solidFill>
            <a:prstDash val="solid"/>
          </a:ln>
          <a:effectLst/>
        </p:spPr>
        <p:txBody>
          <a:bodyPr anchor="ctr"/>
          <a:lstStyle/>
          <a:p>
            <a:pPr algn="ctr">
              <a:defRPr/>
            </a:pPr>
            <a:r>
              <a:rPr lang="nl-NL" sz="3600" b="1" dirty="0" smtClean="0">
                <a:solidFill>
                  <a:srgbClr val="FFFFFF"/>
                </a:solidFill>
                <a:latin typeface="Arial"/>
                <a:cs typeface="Arial"/>
              </a:rPr>
              <a:t>Conti</a:t>
            </a:r>
            <a:r>
              <a:rPr lang="en-US" sz="3600" b="1" dirty="0" smtClean="0">
                <a:solidFill>
                  <a:srgbClr val="FFFFFF"/>
                </a:solidFill>
                <a:latin typeface="Arial"/>
                <a:cs typeface="Arial"/>
              </a:rPr>
              <a:t>…</a:t>
            </a:r>
            <a:endParaRPr lang="en-US" sz="3600" b="1" kern="0" dirty="0">
              <a:solidFill>
                <a:srgbClr val="000000"/>
              </a:solidFill>
              <a:latin typeface="Arial"/>
              <a:cs typeface="Arial"/>
            </a:endParaRPr>
          </a:p>
        </p:txBody>
      </p:sp>
      <p:sp>
        <p:nvSpPr>
          <p:cNvPr id="10" name="Rectangle 9"/>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566120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12</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15" name="Rectangle 14"/>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Screen Shot 2014-02-14 at 11.48.2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38200"/>
            <a:ext cx="9144000" cy="5181600"/>
          </a:xfrm>
          <a:prstGeom prst="rect">
            <a:avLst/>
          </a:prstGeom>
        </p:spPr>
      </p:pic>
      <p:sp>
        <p:nvSpPr>
          <p:cNvPr id="7" name="Rectangle 6"/>
          <p:cNvSpPr/>
          <p:nvPr/>
        </p:nvSpPr>
        <p:spPr>
          <a:xfrm>
            <a:off x="1905000" y="1752600"/>
            <a:ext cx="2057400" cy="3657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791200" y="1752600"/>
            <a:ext cx="1828800" cy="37338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620000" y="1752600"/>
            <a:ext cx="1524000" cy="37338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114800" y="1752600"/>
            <a:ext cx="1676400" cy="37338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162800" y="5486400"/>
            <a:ext cx="1066800" cy="609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985294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xit" presetSubtype="12" fill="hold" grpId="0" nodeType="clickEffect">
                                  <p:stCondLst>
                                    <p:cond delay="0"/>
                                  </p:stCondLst>
                                  <p:childTnLst>
                                    <p:animEffect transition="out" filter="strips(downLeft)">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8" presetClass="exit" presetSubtype="12" fill="hold" grpId="0" nodeType="clickEffect">
                                  <p:stCondLst>
                                    <p:cond delay="0"/>
                                  </p:stCondLst>
                                  <p:childTnLst>
                                    <p:animEffect transition="out" filter="strips(downLeft)">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8" presetClass="exit" presetSubtype="12" fill="hold" grpId="0" nodeType="clickEffect">
                                  <p:stCondLst>
                                    <p:cond delay="0"/>
                                  </p:stCondLst>
                                  <p:childTnLst>
                                    <p:animEffect transition="out" filter="strips(downLeft)">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8" presetClass="exit" presetSubtype="12" fill="hold" grpId="0" nodeType="clickEffect">
                                  <p:stCondLst>
                                    <p:cond delay="0"/>
                                  </p:stCondLst>
                                  <p:childTnLst>
                                    <p:animEffect transition="out" filter="strips(downLeft)">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18" grpId="0" animBg="1"/>
      <p:bldP spid="19"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1"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2">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9012" y="-95534"/>
            <a:ext cx="9213012" cy="6243634"/>
          </a:xfrm>
          <a:prstGeom prst="rect">
            <a:avLst/>
          </a:prstGeom>
          <a:pattFill prst="smCheck">
            <a:fgClr>
              <a:schemeClr val="bg2">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9" name="TextBox 8"/>
          <p:cNvSpPr txBox="1"/>
          <p:nvPr/>
        </p:nvSpPr>
        <p:spPr>
          <a:xfrm>
            <a:off x="1028700" y="2743200"/>
            <a:ext cx="7086600" cy="783193"/>
          </a:xfrm>
          <a:prstGeom prst="roundRect">
            <a:avLst/>
          </a:prstGeom>
          <a:noFill/>
          <a:ln w="38100">
            <a:solidFill>
              <a:schemeClr val="tx1"/>
            </a:solidFill>
          </a:ln>
        </p:spPr>
        <p:txBody>
          <a:bodyPr wrap="square" rtlCol="0">
            <a:spAutoFit/>
          </a:bodyPr>
          <a:lstStyle/>
          <a:p>
            <a:pPr algn="ctr"/>
            <a:r>
              <a:rPr lang="en-US" sz="4000" dirty="0" smtClean="0">
                <a:latin typeface="Arial" pitchFamily="34" charset="0"/>
                <a:cs typeface="Arial" pitchFamily="34" charset="0"/>
              </a:rPr>
              <a:t>EXERCISE</a:t>
            </a:r>
            <a:endParaRPr lang="en-US" sz="4000" dirty="0">
              <a:latin typeface="Arial" pitchFamily="34" charset="0"/>
              <a:cs typeface="Arial" pitchFamily="34" charset="0"/>
            </a:endParaRPr>
          </a:p>
        </p:txBody>
      </p:sp>
      <p:sp>
        <p:nvSpPr>
          <p:cNvPr id="8" name="Rectangle 7"/>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622752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13</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15" name="Rectangle 14"/>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Screen Shot 2014-02-14 at 11.56.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22301"/>
            <a:ext cx="9064837" cy="5549900"/>
          </a:xfrm>
          <a:prstGeom prst="rect">
            <a:avLst/>
          </a:prstGeom>
        </p:spPr>
      </p:pic>
      <p:sp>
        <p:nvSpPr>
          <p:cNvPr id="7" name="Rectangle 6"/>
          <p:cNvSpPr/>
          <p:nvPr/>
        </p:nvSpPr>
        <p:spPr>
          <a:xfrm>
            <a:off x="4800600" y="1524000"/>
            <a:ext cx="3657600" cy="25908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33400" y="4343400"/>
            <a:ext cx="6781800" cy="3810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33400" y="4800600"/>
            <a:ext cx="6781800" cy="3810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33400" y="5181600"/>
            <a:ext cx="6781800" cy="3810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33400" y="5562600"/>
            <a:ext cx="6781800" cy="3810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261797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0" nodeType="clickEffect">
                                  <p:stCondLst>
                                    <p:cond delay="0"/>
                                  </p:stCondLst>
                                  <p:childTnLst>
                                    <p:animEffect transition="out" filter="checkerboard(across)">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grpId="0" nodeType="clickEffect">
                                  <p:stCondLst>
                                    <p:cond delay="0"/>
                                  </p:stCondLst>
                                  <p:childTnLst>
                                    <p:animEffect transition="out" filter="checkerboard(across)">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5" presetClass="exit" presetSubtype="10" fill="hold" grpId="0" nodeType="clickEffect">
                                  <p:stCondLst>
                                    <p:cond delay="0"/>
                                  </p:stCondLst>
                                  <p:childTnLst>
                                    <p:animEffect transition="out" filter="checkerboard(across)">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5" presetClass="exit" presetSubtype="10" fill="hold" grpId="0" nodeType="clickEffect">
                                  <p:stCondLst>
                                    <p:cond delay="0"/>
                                  </p:stCondLst>
                                  <p:childTnLst>
                                    <p:animEffect transition="out" filter="checkerboard(across)">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6" grpId="0" animBg="1"/>
      <p:bldP spid="17"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14</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15" name="Rectangle 14"/>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Screen Shot 2014-02-15 at 12.00.4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85800"/>
            <a:ext cx="9144000" cy="5324687"/>
          </a:xfrm>
          <a:prstGeom prst="rect">
            <a:avLst/>
          </a:prstGeom>
        </p:spPr>
      </p:pic>
      <p:sp>
        <p:nvSpPr>
          <p:cNvPr id="7" name="Rectangle 6"/>
          <p:cNvSpPr/>
          <p:nvPr/>
        </p:nvSpPr>
        <p:spPr>
          <a:xfrm>
            <a:off x="76200" y="2286000"/>
            <a:ext cx="3505200" cy="3810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52400" y="2667000"/>
            <a:ext cx="3352800" cy="3810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7356" y="3505200"/>
            <a:ext cx="3868843" cy="2514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52400" y="3048000"/>
            <a:ext cx="5181600" cy="3810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6934200" y="685800"/>
            <a:ext cx="2187781" cy="3657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267200" y="3505200"/>
            <a:ext cx="2590800" cy="2514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162800" y="5181600"/>
            <a:ext cx="1981200" cy="9144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552883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grpId="0" nodeType="clickEffect">
                                  <p:stCondLst>
                                    <p:cond delay="0"/>
                                  </p:stCondLst>
                                  <p:childTnLst>
                                    <p:animEffect transition="out" filter="checkerboard(across)">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5" presetClass="exit" presetSubtype="10" fill="hold" grpId="0" nodeType="clickEffect">
                                  <p:stCondLst>
                                    <p:cond delay="0"/>
                                  </p:stCondLst>
                                  <p:childTnLst>
                                    <p:animEffect transition="out" filter="checkerboard(across)">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5" presetClass="exit" presetSubtype="10" fill="hold" grpId="0" nodeType="clickEffect">
                                  <p:stCondLst>
                                    <p:cond delay="0"/>
                                  </p:stCondLst>
                                  <p:childTnLst>
                                    <p:animEffect transition="out" filter="checkerboard(across)">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19"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1"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2">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9012" y="-95534"/>
            <a:ext cx="9213012" cy="6243634"/>
          </a:xfrm>
          <a:prstGeom prst="rect">
            <a:avLst/>
          </a:prstGeom>
          <a:pattFill prst="smCheck">
            <a:fgClr>
              <a:schemeClr val="bg2">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9" name="TextBox 8"/>
          <p:cNvSpPr txBox="1"/>
          <p:nvPr/>
        </p:nvSpPr>
        <p:spPr>
          <a:xfrm>
            <a:off x="1028700" y="2743200"/>
            <a:ext cx="7086600" cy="783193"/>
          </a:xfrm>
          <a:prstGeom prst="roundRect">
            <a:avLst/>
          </a:prstGeom>
          <a:noFill/>
          <a:ln w="38100">
            <a:solidFill>
              <a:schemeClr val="tx1"/>
            </a:solidFill>
          </a:ln>
        </p:spPr>
        <p:txBody>
          <a:bodyPr wrap="square" rtlCol="0">
            <a:spAutoFit/>
          </a:bodyPr>
          <a:lstStyle/>
          <a:p>
            <a:pPr algn="ctr"/>
            <a:r>
              <a:rPr lang="en-US" sz="4000" dirty="0" smtClean="0">
                <a:latin typeface="Arial" pitchFamily="34" charset="0"/>
                <a:cs typeface="Arial" pitchFamily="34" charset="0"/>
              </a:rPr>
              <a:t>Fragment Lifecycle</a:t>
            </a:r>
            <a:endParaRPr lang="en-US" sz="4000" dirty="0">
              <a:latin typeface="Arial" pitchFamily="34" charset="0"/>
              <a:cs typeface="Arial" pitchFamily="34" charset="0"/>
            </a:endParaRPr>
          </a:p>
        </p:txBody>
      </p:sp>
      <p:sp>
        <p:nvSpPr>
          <p:cNvPr id="8" name="Rectangle 7"/>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525305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16</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4-02-15 at 12.05.0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85800"/>
            <a:ext cx="9144000" cy="5295385"/>
          </a:xfrm>
          <a:prstGeom prst="rect">
            <a:avLst/>
          </a:prstGeom>
        </p:spPr>
      </p:pic>
      <p:sp>
        <p:nvSpPr>
          <p:cNvPr id="11" name="Rectangle 10"/>
          <p:cNvSpPr/>
          <p:nvPr/>
        </p:nvSpPr>
        <p:spPr>
          <a:xfrm>
            <a:off x="609600" y="1600200"/>
            <a:ext cx="78486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09600" y="2590800"/>
            <a:ext cx="7848600" cy="8382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09600" y="3429000"/>
            <a:ext cx="7848600" cy="9144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09600" y="4343400"/>
            <a:ext cx="7848600" cy="9144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162800" y="5257800"/>
            <a:ext cx="1447800" cy="8382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696824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schemeClr val="bg2">
                    <a:lumMod val="75000"/>
                  </a:schemeClr>
                </a:solidFill>
                <a:latin typeface="Arial" pitchFamily="34" charset="0"/>
                <a:cs typeface="Arial" pitchFamily="34" charset="0"/>
              </a:rPr>
              <a:t>Output</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17</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15" name="Rectangle 14"/>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Screen Shot 2014-02-15 at 12.08.4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85800"/>
            <a:ext cx="9144000" cy="5345101"/>
          </a:xfrm>
          <a:prstGeom prst="rect">
            <a:avLst/>
          </a:prstGeom>
        </p:spPr>
      </p:pic>
      <p:sp>
        <p:nvSpPr>
          <p:cNvPr id="7" name="Rectangle 6"/>
          <p:cNvSpPr/>
          <p:nvPr/>
        </p:nvSpPr>
        <p:spPr>
          <a:xfrm>
            <a:off x="4572000" y="2895600"/>
            <a:ext cx="2819400" cy="1752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17" y="3505200"/>
            <a:ext cx="2819400" cy="20574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6629400" y="5181600"/>
            <a:ext cx="2514600" cy="838200"/>
          </a:xfrm>
          <a:prstGeom prst="round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775650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18</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15" name="Rectangle 14"/>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Screen Shot 2014-02-15 at 12.14.1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9600"/>
            <a:ext cx="9144000" cy="5410200"/>
          </a:xfrm>
          <a:prstGeom prst="rect">
            <a:avLst/>
          </a:prstGeom>
        </p:spPr>
      </p:pic>
      <p:sp>
        <p:nvSpPr>
          <p:cNvPr id="14" name="Rectangle 13"/>
          <p:cNvSpPr/>
          <p:nvPr/>
        </p:nvSpPr>
        <p:spPr>
          <a:xfrm>
            <a:off x="228600" y="914400"/>
            <a:ext cx="2209800" cy="7620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52400" y="1676400"/>
            <a:ext cx="22860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228600" y="2667000"/>
            <a:ext cx="2209800" cy="19812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52400" y="4648200"/>
            <a:ext cx="2286000" cy="12954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124200" y="914400"/>
            <a:ext cx="2133600" cy="12192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124200" y="2133600"/>
            <a:ext cx="2133600" cy="8382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124200" y="2895600"/>
            <a:ext cx="2133600" cy="5334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124200" y="3429000"/>
            <a:ext cx="2133600" cy="5334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124200" y="3962400"/>
            <a:ext cx="21336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971800" y="4953000"/>
            <a:ext cx="2286000" cy="10668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943600" y="762000"/>
            <a:ext cx="28956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943600" y="1828800"/>
            <a:ext cx="3200400" cy="28194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p:cNvSpPr/>
          <p:nvPr/>
        </p:nvSpPr>
        <p:spPr>
          <a:xfrm>
            <a:off x="6629400" y="5257800"/>
            <a:ext cx="2514600" cy="838200"/>
          </a:xfrm>
          <a:prstGeom prst="round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775650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0" nodeType="clickEffect">
                                  <p:stCondLst>
                                    <p:cond delay="0"/>
                                  </p:stCondLst>
                                  <p:childTnLst>
                                    <p:animEffect transition="out" filter="checkerboard(across)">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27"/>
                                        </p:tgtEl>
                                      </p:cBhvr>
                                    </p:animEffect>
                                    <p:set>
                                      <p:cBhvr>
                                        <p:cTn id="17" dur="1" fill="hold">
                                          <p:stCondLst>
                                            <p:cond delay="499"/>
                                          </p:stCondLst>
                                        </p:cTn>
                                        <p:tgtEl>
                                          <p:spTgt spid="2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22"/>
                                        </p:tgtEl>
                                      </p:cBhvr>
                                    </p:animEffect>
                                    <p:set>
                                      <p:cBhvr>
                                        <p:cTn id="27" dur="1" fill="hold">
                                          <p:stCondLst>
                                            <p:cond delay="499"/>
                                          </p:stCondLst>
                                        </p:cTn>
                                        <p:tgtEl>
                                          <p:spTgt spid="2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23"/>
                                        </p:tgtEl>
                                      </p:cBhvr>
                                    </p:animEffect>
                                    <p:set>
                                      <p:cBhvr>
                                        <p:cTn id="32" dur="1" fill="hold">
                                          <p:stCondLst>
                                            <p:cond delay="499"/>
                                          </p:stCondLst>
                                        </p:cTn>
                                        <p:tgtEl>
                                          <p:spTgt spid="2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500"/>
                                        <p:tgtEl>
                                          <p:spTgt spid="24"/>
                                        </p:tgtEl>
                                      </p:cBhvr>
                                    </p:animEffect>
                                    <p:set>
                                      <p:cBhvr>
                                        <p:cTn id="37" dur="1" fill="hold">
                                          <p:stCondLst>
                                            <p:cond delay="499"/>
                                          </p:stCondLst>
                                        </p:cTn>
                                        <p:tgtEl>
                                          <p:spTgt spid="2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grpId="0" nodeType="clickEffect">
                                  <p:stCondLst>
                                    <p:cond delay="0"/>
                                  </p:stCondLst>
                                  <p:childTnLst>
                                    <p:animEffect transition="out" filter="blinds(horizontal)">
                                      <p:cBhvr>
                                        <p:cTn id="46" dur="500"/>
                                        <p:tgtEl>
                                          <p:spTgt spid="19"/>
                                        </p:tgtEl>
                                      </p:cBhvr>
                                    </p:animEffect>
                                    <p:set>
                                      <p:cBhvr>
                                        <p:cTn id="47" dur="1" fill="hold">
                                          <p:stCondLst>
                                            <p:cond delay="499"/>
                                          </p:stCondLst>
                                        </p:cTn>
                                        <p:tgtEl>
                                          <p:spTgt spid="1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grpId="0" nodeType="clickEffect">
                                  <p:stCondLst>
                                    <p:cond delay="0"/>
                                  </p:stCondLst>
                                  <p:childTnLst>
                                    <p:animEffect transition="out" filter="blinds(horizontal)">
                                      <p:cBhvr>
                                        <p:cTn id="51" dur="500"/>
                                        <p:tgtEl>
                                          <p:spTgt spid="25"/>
                                        </p:tgtEl>
                                      </p:cBhvr>
                                    </p:animEffect>
                                    <p:set>
                                      <p:cBhvr>
                                        <p:cTn id="52" dur="1" fill="hold">
                                          <p:stCondLst>
                                            <p:cond delay="499"/>
                                          </p:stCondLst>
                                        </p:cTn>
                                        <p:tgtEl>
                                          <p:spTgt spid="2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5" presetClass="exit" presetSubtype="10" fill="hold" grpId="0" nodeType="clickEffect">
                                  <p:stCondLst>
                                    <p:cond delay="0"/>
                                  </p:stCondLst>
                                  <p:childTnLst>
                                    <p:animEffect transition="out" filter="checkerboard(across)">
                                      <p:cBhvr>
                                        <p:cTn id="56" dur="500"/>
                                        <p:tgtEl>
                                          <p:spTgt spid="20"/>
                                        </p:tgtEl>
                                      </p:cBhvr>
                                    </p:animEffect>
                                    <p:set>
                                      <p:cBhvr>
                                        <p:cTn id="57" dur="1" fill="hold">
                                          <p:stCondLst>
                                            <p:cond delay="499"/>
                                          </p:stCondLst>
                                        </p:cTn>
                                        <p:tgtEl>
                                          <p:spTgt spid="2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5" presetClass="exit" presetSubtype="10" fill="hold" grpId="0" nodeType="clickEffect">
                                  <p:stCondLst>
                                    <p:cond delay="0"/>
                                  </p:stCondLst>
                                  <p:childTnLst>
                                    <p:animEffect transition="out" filter="checkerboard(across)">
                                      <p:cBhvr>
                                        <p:cTn id="61" dur="500"/>
                                        <p:tgtEl>
                                          <p:spTgt spid="26"/>
                                        </p:tgtEl>
                                      </p:cBhvr>
                                    </p:animEffect>
                                    <p:set>
                                      <p:cBhvr>
                                        <p:cTn id="62"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19</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15" name="Rectangle 14"/>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Screen Shot 2014-02-15 at 12.19.3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57" y="609600"/>
            <a:ext cx="9144000" cy="5410200"/>
          </a:xfrm>
          <a:prstGeom prst="rect">
            <a:avLst/>
          </a:prstGeom>
        </p:spPr>
      </p:pic>
      <p:sp>
        <p:nvSpPr>
          <p:cNvPr id="14" name="Rounded Rectangle 13"/>
          <p:cNvSpPr/>
          <p:nvPr/>
        </p:nvSpPr>
        <p:spPr>
          <a:xfrm>
            <a:off x="6629400" y="5257800"/>
            <a:ext cx="2514600" cy="838200"/>
          </a:xfrm>
          <a:prstGeom prst="round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775650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ndParaRPr>
          </a:p>
        </p:txBody>
      </p:sp>
      <p:sp>
        <p:nvSpPr>
          <p:cNvPr id="4" name="Rectangle 3"/>
          <p:cNvSpPr/>
          <p:nvPr/>
        </p:nvSpPr>
        <p:spPr>
          <a:xfrm>
            <a:off x="-69012" y="6148100"/>
            <a:ext cx="9213011"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ndParaRPr>
          </a:p>
        </p:txBody>
      </p:sp>
      <p:pic>
        <p:nvPicPr>
          <p:cNvPr id="1051" name="Picture 27"/>
          <p:cNvPicPr>
            <a:picLocks noChangeAspect="1" noChangeArrowheads="1"/>
          </p:cNvPicPr>
          <p:nvPr/>
        </p:nvPicPr>
        <p:blipFill rotWithShape="1">
          <a:blip r:embed="rId2">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9012" y="-95534"/>
            <a:ext cx="9213012" cy="6243634"/>
          </a:xfrm>
          <a:prstGeom prst="rect">
            <a:avLst/>
          </a:prstGeom>
          <a:pattFill prst="smCheck">
            <a:fgClr>
              <a:schemeClr val="bg2">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a:endParaRPr>
          </a:p>
        </p:txBody>
      </p:sp>
      <p:sp>
        <p:nvSpPr>
          <p:cNvPr id="9" name="TextBox 8"/>
          <p:cNvSpPr txBox="1"/>
          <p:nvPr/>
        </p:nvSpPr>
        <p:spPr>
          <a:xfrm>
            <a:off x="304800" y="1066800"/>
            <a:ext cx="8534400" cy="4426744"/>
          </a:xfrm>
          <a:prstGeom prst="roundRect">
            <a:avLst/>
          </a:prstGeom>
          <a:noFill/>
          <a:ln w="38100">
            <a:solidFill>
              <a:schemeClr val="bg2">
                <a:lumMod val="75000"/>
              </a:schemeClr>
            </a:solidFill>
          </a:ln>
        </p:spPr>
        <p:txBody>
          <a:bodyPr wrap="square" rtlCol="0">
            <a:spAutoFit/>
          </a:bodyPr>
          <a:lstStyle/>
          <a:p>
            <a:pPr marL="342900" indent="-342900">
              <a:spcBef>
                <a:spcPct val="20000"/>
              </a:spcBef>
              <a:spcAft>
                <a:spcPts val="600"/>
              </a:spcAft>
              <a:buFontTx/>
              <a:buBlip>
                <a:blip r:embed="rId3"/>
              </a:buBlip>
            </a:pPr>
            <a:r>
              <a:rPr lang="en-US" sz="2800" dirty="0" smtClean="0">
                <a:solidFill>
                  <a:prstClr val="white"/>
                </a:solidFill>
                <a:latin typeface="Calibri"/>
              </a:rPr>
              <a:t>What are Fragments?</a:t>
            </a:r>
          </a:p>
          <a:p>
            <a:pPr marL="342900" indent="-342900">
              <a:spcBef>
                <a:spcPct val="20000"/>
              </a:spcBef>
              <a:spcAft>
                <a:spcPts val="600"/>
              </a:spcAft>
              <a:buFontTx/>
              <a:buBlip>
                <a:blip r:embed="rId3"/>
              </a:buBlip>
            </a:pPr>
            <a:r>
              <a:rPr lang="en-US" sz="2800" dirty="0" smtClean="0">
                <a:solidFill>
                  <a:prstClr val="white"/>
                </a:solidFill>
                <a:latin typeface="Calibri"/>
              </a:rPr>
              <a:t>Fragment Lifecycle</a:t>
            </a:r>
          </a:p>
          <a:p>
            <a:pPr marL="342900" indent="-342900">
              <a:spcBef>
                <a:spcPct val="20000"/>
              </a:spcBef>
              <a:spcAft>
                <a:spcPts val="600"/>
              </a:spcAft>
              <a:buFontTx/>
              <a:buBlip>
                <a:blip r:embed="rId3"/>
              </a:buBlip>
            </a:pPr>
            <a:r>
              <a:rPr lang="en-US" sz="2800" dirty="0" smtClean="0">
                <a:solidFill>
                  <a:prstClr val="white"/>
                </a:solidFill>
                <a:latin typeface="Calibri"/>
              </a:rPr>
              <a:t>Advantages of using Fragments</a:t>
            </a:r>
          </a:p>
          <a:p>
            <a:pPr marL="342900" indent="-342900">
              <a:spcBef>
                <a:spcPct val="20000"/>
              </a:spcBef>
              <a:spcAft>
                <a:spcPts val="600"/>
              </a:spcAft>
              <a:buFontTx/>
              <a:buBlip>
                <a:blip r:embed="rId3"/>
              </a:buBlip>
            </a:pPr>
            <a:r>
              <a:rPr lang="en-US" sz="2800" dirty="0" smtClean="0">
                <a:solidFill>
                  <a:prstClr val="white"/>
                </a:solidFill>
                <a:latin typeface="Calibri"/>
              </a:rPr>
              <a:t>Classes that work with Fragments</a:t>
            </a:r>
          </a:p>
          <a:p>
            <a:pPr marL="342900" indent="-342900">
              <a:spcBef>
                <a:spcPct val="20000"/>
              </a:spcBef>
              <a:spcAft>
                <a:spcPts val="600"/>
              </a:spcAft>
              <a:buFontTx/>
              <a:buBlip>
                <a:blip r:embed="rId3"/>
              </a:buBlip>
            </a:pPr>
            <a:r>
              <a:rPr lang="en-US" sz="2800" dirty="0" smtClean="0">
                <a:solidFill>
                  <a:prstClr val="white"/>
                </a:solidFill>
                <a:latin typeface="Calibri"/>
              </a:rPr>
              <a:t>Adding Fragments</a:t>
            </a:r>
          </a:p>
          <a:p>
            <a:pPr marL="342900" indent="-342900">
              <a:spcBef>
                <a:spcPct val="20000"/>
              </a:spcBef>
              <a:spcAft>
                <a:spcPts val="600"/>
              </a:spcAft>
              <a:buFontTx/>
              <a:buBlip>
                <a:blip r:embed="rId3"/>
              </a:buBlip>
            </a:pPr>
            <a:r>
              <a:rPr lang="en-US" sz="2800" dirty="0" smtClean="0">
                <a:solidFill>
                  <a:prstClr val="white"/>
                </a:solidFill>
                <a:latin typeface="Arial" pitchFamily="34" charset="0"/>
                <a:cs typeface="Arial" pitchFamily="34" charset="0"/>
              </a:rPr>
              <a:t>Communication between </a:t>
            </a:r>
            <a:r>
              <a:rPr lang="en-US" sz="2800" dirty="0">
                <a:solidFill>
                  <a:prstClr val="white"/>
                </a:solidFill>
                <a:latin typeface="Arial" pitchFamily="34" charset="0"/>
                <a:cs typeface="Arial" pitchFamily="34" charset="0"/>
              </a:rPr>
              <a:t>F</a:t>
            </a:r>
            <a:r>
              <a:rPr lang="en-US" sz="2800" dirty="0" smtClean="0">
                <a:solidFill>
                  <a:prstClr val="white"/>
                </a:solidFill>
                <a:latin typeface="Arial" pitchFamily="34" charset="0"/>
                <a:cs typeface="Arial" pitchFamily="34" charset="0"/>
              </a:rPr>
              <a:t>ragments</a:t>
            </a:r>
          </a:p>
          <a:p>
            <a:pPr algn="ctr"/>
            <a:r>
              <a:rPr lang="en-US" sz="2800" dirty="0" smtClean="0">
                <a:solidFill>
                  <a:prstClr val="white"/>
                </a:solidFill>
                <a:latin typeface="Arial" pitchFamily="34" charset="0"/>
                <a:cs typeface="Arial" pitchFamily="34" charset="0"/>
              </a:rPr>
              <a:t> </a:t>
            </a:r>
            <a:endParaRPr lang="en-US" sz="2800" dirty="0">
              <a:solidFill>
                <a:prstClr val="white"/>
              </a:solidFill>
              <a:latin typeface="Arial" pitchFamily="34" charset="0"/>
              <a:cs typeface="Arial" pitchFamily="34" charset="0"/>
            </a:endParaRPr>
          </a:p>
        </p:txBody>
      </p:sp>
      <p:sp>
        <p:nvSpPr>
          <p:cNvPr id="8" name="Rounded Rectangle 7"/>
          <p:cNvSpPr/>
          <p:nvPr/>
        </p:nvSpPr>
        <p:spPr>
          <a:xfrm>
            <a:off x="228600" y="0"/>
            <a:ext cx="8610599" cy="762000"/>
          </a:xfrm>
          <a:prstGeom prst="roundRect">
            <a:avLst/>
          </a:prstGeom>
          <a:noFill/>
          <a:ln w="25400" cap="flat" cmpd="sng" algn="ctr">
            <a:solidFill>
              <a:srgbClr val="4F81BD">
                <a:shade val="50000"/>
              </a:srgbClr>
            </a:solidFill>
            <a:prstDash val="solid"/>
          </a:ln>
          <a:effectLst/>
        </p:spPr>
        <p:txBody>
          <a:bodyPr anchor="ctr"/>
          <a:lstStyle/>
          <a:p>
            <a:pPr algn="ctr">
              <a:defRPr/>
            </a:pPr>
            <a:r>
              <a:rPr lang="nl-NL" sz="3600" b="1" dirty="0" smtClean="0">
                <a:solidFill>
                  <a:srgbClr val="FFFFFF"/>
                </a:solidFill>
                <a:latin typeface="Arial"/>
                <a:cs typeface="Arial"/>
              </a:rPr>
              <a:t>TOPICS</a:t>
            </a:r>
            <a:r>
              <a:rPr lang="nl-NL" sz="3600" b="1" dirty="0" smtClean="0">
                <a:solidFill>
                  <a:srgbClr val="000000"/>
                </a:solidFill>
                <a:latin typeface="Arial"/>
                <a:cs typeface="Arial"/>
              </a:rPr>
              <a:t> </a:t>
            </a:r>
            <a:endParaRPr lang="en-US" sz="3600" b="1" kern="0" dirty="0">
              <a:solidFill>
                <a:srgbClr val="000000"/>
              </a:solidFill>
              <a:latin typeface="Arial"/>
              <a:cs typeface="Arial"/>
            </a:endParaRPr>
          </a:p>
        </p:txBody>
      </p:sp>
      <p:sp>
        <p:nvSpPr>
          <p:cNvPr id="10" name="Rectangle 9"/>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611691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wipe(down)">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wipe(down)">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down)">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wipe(down)">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wipe(down)">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wipe(down)">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20</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15" name="Rectangle 14"/>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Screen Shot 2014-02-15 at 12.23.0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70" y="609600"/>
            <a:ext cx="9144000" cy="5410200"/>
          </a:xfrm>
          <a:prstGeom prst="rect">
            <a:avLst/>
          </a:prstGeom>
        </p:spPr>
      </p:pic>
      <p:sp>
        <p:nvSpPr>
          <p:cNvPr id="7" name="Rectangle 6"/>
          <p:cNvSpPr/>
          <p:nvPr/>
        </p:nvSpPr>
        <p:spPr>
          <a:xfrm>
            <a:off x="3048000" y="990600"/>
            <a:ext cx="2286000" cy="609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6200" y="990600"/>
            <a:ext cx="25146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971800" y="1600200"/>
            <a:ext cx="22860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28600" y="1981200"/>
            <a:ext cx="2286000" cy="10668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943600" y="762000"/>
            <a:ext cx="2743200" cy="5334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971800" y="2590800"/>
            <a:ext cx="25146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28600" y="3048000"/>
            <a:ext cx="22860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971800" y="3581400"/>
            <a:ext cx="2438400" cy="8382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971800" y="4419600"/>
            <a:ext cx="2286000" cy="5334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400" y="4038600"/>
            <a:ext cx="2362200" cy="19050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819400" y="4953000"/>
            <a:ext cx="26670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943600" y="1371600"/>
            <a:ext cx="3200400" cy="2133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6629400" y="5257800"/>
            <a:ext cx="2514600" cy="838200"/>
          </a:xfrm>
          <a:prstGeom prst="round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775650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grpId="0" nodeType="clickEffect">
                                  <p:stCondLst>
                                    <p:cond delay="0"/>
                                  </p:stCondLst>
                                  <p:childTnLst>
                                    <p:animEffect transition="out" filter="checkerboard(across)">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5" presetClass="exit" presetSubtype="10" fill="hold" grpId="0" nodeType="clickEffect">
                                  <p:stCondLst>
                                    <p:cond delay="0"/>
                                  </p:stCondLst>
                                  <p:childTnLst>
                                    <p:animEffect transition="out" filter="checkerboard(across)">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9"/>
                                        </p:tgtEl>
                                      </p:cBhvr>
                                    </p:animEffect>
                                    <p:set>
                                      <p:cBhvr>
                                        <p:cTn id="27" dur="1" fill="hold">
                                          <p:stCondLst>
                                            <p:cond delay="499"/>
                                          </p:stCondLst>
                                        </p:cTn>
                                        <p:tgtEl>
                                          <p:spTgt spid="1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5" presetClass="exit" presetSubtype="10" fill="hold" grpId="0" nodeType="clickEffect">
                                  <p:stCondLst>
                                    <p:cond delay="0"/>
                                  </p:stCondLst>
                                  <p:childTnLst>
                                    <p:animEffect transition="out" filter="checkerboard(across)">
                                      <p:cBhvr>
                                        <p:cTn id="31" dur="500"/>
                                        <p:tgtEl>
                                          <p:spTgt spid="20"/>
                                        </p:tgtEl>
                                      </p:cBhvr>
                                    </p:animEffect>
                                    <p:set>
                                      <p:cBhvr>
                                        <p:cTn id="32" dur="1" fill="hold">
                                          <p:stCondLst>
                                            <p:cond delay="499"/>
                                          </p:stCondLst>
                                        </p:cTn>
                                        <p:tgtEl>
                                          <p:spTgt spid="2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5" presetClass="exit" presetSubtype="10" fill="hold" grpId="0" nodeType="clickEffect">
                                  <p:stCondLst>
                                    <p:cond delay="0"/>
                                  </p:stCondLst>
                                  <p:childTnLst>
                                    <p:animEffect transition="out" filter="checkerboard(across)">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5" presetClass="exit" presetSubtype="10" fill="hold" grpId="0" nodeType="clickEffect">
                                  <p:stCondLst>
                                    <p:cond delay="0"/>
                                  </p:stCondLst>
                                  <p:childTnLst>
                                    <p:animEffect transition="out" filter="checkerboard(across)">
                                      <p:cBhvr>
                                        <p:cTn id="41" dur="500"/>
                                        <p:tgtEl>
                                          <p:spTgt spid="22"/>
                                        </p:tgtEl>
                                      </p:cBhvr>
                                    </p:animEffect>
                                    <p:set>
                                      <p:cBhvr>
                                        <p:cTn id="42" dur="1" fill="hold">
                                          <p:stCondLst>
                                            <p:cond delay="499"/>
                                          </p:stCondLst>
                                        </p:cTn>
                                        <p:tgtEl>
                                          <p:spTgt spid="2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 presetClass="exit" presetSubtype="10" fill="hold" grpId="0" nodeType="clickEffect">
                                  <p:stCondLst>
                                    <p:cond delay="0"/>
                                  </p:stCondLst>
                                  <p:childTnLst>
                                    <p:animEffect transition="out" filter="checkerboard(across)">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5" presetClass="exit" presetSubtype="10" fill="hold" grpId="0" nodeType="clickEffect">
                                  <p:stCondLst>
                                    <p:cond delay="0"/>
                                  </p:stCondLst>
                                  <p:childTnLst>
                                    <p:animEffect transition="out" filter="checkerboard(across)">
                                      <p:cBhvr>
                                        <p:cTn id="51" dur="500"/>
                                        <p:tgtEl>
                                          <p:spTgt spid="24"/>
                                        </p:tgtEl>
                                      </p:cBhvr>
                                    </p:animEffect>
                                    <p:set>
                                      <p:cBhvr>
                                        <p:cTn id="52" dur="1" fill="hold">
                                          <p:stCondLst>
                                            <p:cond delay="499"/>
                                          </p:stCondLst>
                                        </p:cTn>
                                        <p:tgtEl>
                                          <p:spTgt spid="2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5" presetClass="exit" presetSubtype="10" fill="hold" grpId="0" nodeType="clickEffect">
                                  <p:stCondLst>
                                    <p:cond delay="0"/>
                                  </p:stCondLst>
                                  <p:childTnLst>
                                    <p:animEffect transition="out" filter="checkerboard(across)">
                                      <p:cBhvr>
                                        <p:cTn id="56" dur="500"/>
                                        <p:tgtEl>
                                          <p:spTgt spid="26"/>
                                        </p:tgtEl>
                                      </p:cBhvr>
                                    </p:animEffect>
                                    <p:set>
                                      <p:cBhvr>
                                        <p:cTn id="57" dur="1" fill="hold">
                                          <p:stCondLst>
                                            <p:cond delay="499"/>
                                          </p:stCondLst>
                                        </p:cTn>
                                        <p:tgtEl>
                                          <p:spTgt spid="2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5" presetClass="exit" presetSubtype="10" fill="hold" grpId="0" nodeType="clickEffect">
                                  <p:stCondLst>
                                    <p:cond delay="0"/>
                                  </p:stCondLst>
                                  <p:childTnLst>
                                    <p:animEffect transition="out" filter="checkerboard(across)">
                                      <p:cBhvr>
                                        <p:cTn id="61" dur="500"/>
                                        <p:tgtEl>
                                          <p:spTgt spid="27"/>
                                        </p:tgtEl>
                                      </p:cBhvr>
                                    </p:animEffect>
                                    <p:set>
                                      <p:cBhvr>
                                        <p:cTn id="62" dur="1" fill="hold">
                                          <p:stCondLst>
                                            <p:cond delay="499"/>
                                          </p:stCondLst>
                                        </p:cTn>
                                        <p:tgtEl>
                                          <p:spTgt spid="2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1" nodeType="clickEffect">
                                  <p:stCondLst>
                                    <p:cond delay="0"/>
                                  </p:stCondLst>
                                  <p:childTnLst>
                                    <p:animEffect transition="out" filter="dissolve">
                                      <p:cBhvr>
                                        <p:cTn id="66" dur="500"/>
                                        <p:tgtEl>
                                          <p:spTgt spid="27"/>
                                        </p:tgtEl>
                                      </p:cBhvr>
                                    </p:animEffect>
                                    <p:set>
                                      <p:cBhvr>
                                        <p:cTn id="6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18" grpId="0" animBg="1"/>
      <p:bldP spid="19" grpId="0" animBg="1"/>
      <p:bldP spid="20" grpId="0" animBg="1"/>
      <p:bldP spid="21" grpId="0" animBg="1"/>
      <p:bldP spid="22" grpId="0" animBg="1"/>
      <p:bldP spid="23" grpId="0" animBg="1"/>
      <p:bldP spid="24" grpId="0" animBg="1"/>
      <p:bldP spid="26" grpId="0" animBg="1"/>
      <p:bldP spid="27" grpId="0" animBg="1"/>
      <p:bldP spid="27"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21</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android_fragment_lifecycle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304800"/>
            <a:ext cx="8809149" cy="5791199"/>
          </a:xfrm>
          <a:prstGeom prst="rect">
            <a:avLst/>
          </a:prstGeom>
        </p:spPr>
      </p:pic>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56900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a:solidFill>
                  <a:schemeClr val="bg1"/>
                </a:solidFill>
              </a:rPr>
              <a:t> If your fragment is defined by </a:t>
            </a:r>
            <a:r>
              <a:rPr lang="en-US" sz="2400" dirty="0" smtClean="0">
                <a:solidFill>
                  <a:schemeClr val="bg1"/>
                </a:solidFill>
              </a:rPr>
              <a:t>a&lt;</a:t>
            </a:r>
            <a:r>
              <a:rPr lang="en-US" sz="2400" dirty="0">
                <a:solidFill>
                  <a:schemeClr val="bg1"/>
                </a:solidFill>
              </a:rPr>
              <a:t>fragment&gt;  tag in a layout that is being inflated (typically when an activity has </a:t>
            </a:r>
            <a:r>
              <a:rPr lang="en-US" sz="2400" dirty="0" err="1" smtClean="0">
                <a:solidFill>
                  <a:schemeClr val="bg1"/>
                </a:solidFill>
              </a:rPr>
              <a:t>calledsetContentView</a:t>
            </a:r>
            <a:r>
              <a:rPr lang="en-US" sz="2400" dirty="0">
                <a:solidFill>
                  <a:schemeClr val="bg1"/>
                </a:solidFill>
              </a:rPr>
              <a:t>()  for its main layout), your fragment’s </a:t>
            </a:r>
            <a:r>
              <a:rPr lang="en-US" sz="2400" dirty="0" err="1">
                <a:solidFill>
                  <a:schemeClr val="bg1"/>
                </a:solidFill>
              </a:rPr>
              <a:t>onInflate</a:t>
            </a:r>
            <a:r>
              <a:rPr lang="en-US" sz="2400" dirty="0">
                <a:solidFill>
                  <a:schemeClr val="bg1"/>
                </a:solidFill>
              </a:rPr>
              <a:t>()  callback is called</a:t>
            </a:r>
            <a:r>
              <a:rPr lang="en-US" sz="2400" dirty="0" smtClean="0">
                <a:solidFill>
                  <a:schemeClr val="bg1"/>
                </a:solidFill>
              </a:rPr>
              <a:t>.</a:t>
            </a:r>
          </a:p>
          <a:p>
            <a:pPr marL="342900" indent="-342900">
              <a:spcBef>
                <a:spcPct val="20000"/>
              </a:spcBef>
              <a:spcAft>
                <a:spcPts val="600"/>
              </a:spcAft>
              <a:buBlip>
                <a:blip r:embed="rId4"/>
              </a:buBlip>
            </a:pPr>
            <a:r>
              <a:rPr lang="en-US" sz="2400" dirty="0">
                <a:solidFill>
                  <a:schemeClr val="bg1"/>
                </a:solidFill>
              </a:rPr>
              <a:t> At this stage in the </a:t>
            </a:r>
            <a:r>
              <a:rPr lang="en-US" sz="2400" dirty="0" smtClean="0">
                <a:solidFill>
                  <a:schemeClr val="bg1"/>
                </a:solidFill>
              </a:rPr>
              <a:t>fragment’s life</a:t>
            </a:r>
            <a:r>
              <a:rPr lang="en-US" sz="2400" dirty="0">
                <a:solidFill>
                  <a:schemeClr val="bg1"/>
                </a:solidFill>
              </a:rPr>
              <a:t>, it’s too early to actually do anything with the user interface. The fragment is not </a:t>
            </a:r>
            <a:r>
              <a:rPr lang="en-US" sz="2400" dirty="0" err="1" smtClean="0">
                <a:solidFill>
                  <a:schemeClr val="bg1"/>
                </a:solidFill>
              </a:rPr>
              <a:t>evenassociated</a:t>
            </a:r>
            <a:r>
              <a:rPr lang="en-US" sz="2400" dirty="0" smtClean="0">
                <a:solidFill>
                  <a:schemeClr val="bg1"/>
                </a:solidFill>
              </a:rPr>
              <a:t> </a:t>
            </a:r>
            <a:r>
              <a:rPr lang="en-US" sz="2400" dirty="0">
                <a:solidFill>
                  <a:schemeClr val="bg1"/>
                </a:solidFill>
              </a:rPr>
              <a:t>to its activity yet</a:t>
            </a:r>
            <a:r>
              <a:rPr lang="en-US" sz="2400" dirty="0" smtClean="0">
                <a:solidFill>
                  <a:schemeClr val="bg1"/>
                </a:solidFill>
              </a:rPr>
              <a:t>.</a:t>
            </a:r>
          </a:p>
          <a:p>
            <a:pPr marL="342900" indent="-342900">
              <a:spcBef>
                <a:spcPct val="20000"/>
              </a:spcBef>
              <a:spcAft>
                <a:spcPts val="600"/>
              </a:spcAft>
              <a:buBlip>
                <a:blip r:embed="rId4"/>
              </a:buBlip>
            </a:pPr>
            <a:r>
              <a:rPr lang="en-US" sz="2400" dirty="0">
                <a:solidFill>
                  <a:schemeClr val="bg1"/>
                </a:solidFill>
              </a:rPr>
              <a:t> The expectation of </a:t>
            </a:r>
            <a:r>
              <a:rPr lang="en-US" sz="2400" dirty="0" err="1">
                <a:solidFill>
                  <a:schemeClr val="bg1"/>
                </a:solidFill>
              </a:rPr>
              <a:t>onInflate</a:t>
            </a:r>
            <a:r>
              <a:rPr lang="en-US" sz="2400" dirty="0">
                <a:solidFill>
                  <a:schemeClr val="bg1"/>
                </a:solidFill>
              </a:rPr>
              <a:t>()  is </a:t>
            </a:r>
            <a:r>
              <a:rPr lang="en-US" sz="2400" dirty="0" smtClean="0">
                <a:solidFill>
                  <a:schemeClr val="bg1"/>
                </a:solidFill>
              </a:rPr>
              <a:t>that you’ll </a:t>
            </a:r>
            <a:r>
              <a:rPr lang="en-US" sz="2400" dirty="0">
                <a:solidFill>
                  <a:schemeClr val="bg1"/>
                </a:solidFill>
              </a:rPr>
              <a:t>read attribute values and save them for later use.</a:t>
            </a: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3200" b="1" dirty="0" err="1" smtClean="0">
                <a:solidFill>
                  <a:prstClr val="black"/>
                </a:solidFill>
                <a:latin typeface="Arial" pitchFamily="34" charset="0"/>
                <a:ea typeface="+mj-ea"/>
                <a:cs typeface="Arial" pitchFamily="34" charset="0"/>
              </a:rPr>
              <a:t>OnInflate</a:t>
            </a:r>
            <a:r>
              <a:rPr lang="en-US" sz="3200" b="1" dirty="0" smtClean="0">
                <a:solidFill>
                  <a:prstClr val="black"/>
                </a:solidFill>
                <a:latin typeface="Arial" pitchFamily="34" charset="0"/>
                <a:ea typeface="+mj-ea"/>
                <a:cs typeface="Arial" pitchFamily="34" charset="0"/>
              </a:rPr>
              <a:t>() </a:t>
            </a:r>
            <a:r>
              <a:rPr lang="sv-SE" sz="3200" b="1" dirty="0">
                <a:solidFill>
                  <a:prstClr val="black"/>
                </a:solidFill>
                <a:latin typeface="Arial" pitchFamily="34" charset="0"/>
                <a:ea typeface="+mj-ea"/>
                <a:cs typeface="Arial" pitchFamily="34" charset="0"/>
              </a:rPr>
              <a:t>Callback</a:t>
            </a:r>
            <a:endParaRPr kumimoji="0" lang="en-US" sz="3200" b="1" i="0" u="none" strike="noStrike" kern="0" cap="none" spc="0" normalizeH="0" baseline="0" noProof="0" dirty="0">
              <a:ln>
                <a:noFill/>
              </a:ln>
              <a:solidFill>
                <a:srgbClr val="4F81BD">
                  <a:lumMod val="50000"/>
                </a:srgbClr>
              </a:solidFill>
              <a:effectLst/>
              <a:uLnTx/>
              <a:uFillTx/>
              <a:latin typeface="Calibri"/>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22</a:t>
            </a:fld>
            <a:endParaRPr lang="en-US" sz="1000" dirty="0">
              <a:latin typeface="Arial" pitchFamily="34" charset="0"/>
              <a:cs typeface="Arial" pitchFamily="34" charset="0"/>
            </a:endParaRPr>
          </a:p>
        </p:txBody>
      </p:sp>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368642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smtClean="0">
                <a:solidFill>
                  <a:schemeClr val="bg1"/>
                </a:solidFill>
              </a:rPr>
              <a:t>This </a:t>
            </a:r>
            <a:r>
              <a:rPr lang="en-US" sz="2400" dirty="0">
                <a:solidFill>
                  <a:schemeClr val="bg1"/>
                </a:solidFill>
              </a:rPr>
              <a:t>method is called as soon as the fragment is “attached” to the “father” activity and we can this method to store the reference about the activity. </a:t>
            </a:r>
            <a:endParaRPr lang="en-US" sz="2400" dirty="0" smtClean="0">
              <a:solidFill>
                <a:schemeClr val="bg1"/>
              </a:solidFill>
            </a:endParaRPr>
          </a:p>
          <a:p>
            <a:pPr marL="342900" indent="-342900">
              <a:spcBef>
                <a:spcPct val="20000"/>
              </a:spcBef>
              <a:spcAft>
                <a:spcPts val="600"/>
              </a:spcAft>
              <a:buBlip>
                <a:blip r:embed="rId4"/>
              </a:buBlip>
            </a:pPr>
            <a:r>
              <a:rPr lang="en-US" sz="2400" dirty="0">
                <a:solidFill>
                  <a:schemeClr val="bg1"/>
                </a:solidFill>
              </a:rPr>
              <a:t> The </a:t>
            </a:r>
            <a:r>
              <a:rPr lang="en-US" sz="2400" dirty="0" err="1">
                <a:solidFill>
                  <a:schemeClr val="bg1"/>
                </a:solidFill>
              </a:rPr>
              <a:t>onAttach</a:t>
            </a:r>
            <a:r>
              <a:rPr lang="en-US" sz="2400" dirty="0">
                <a:solidFill>
                  <a:schemeClr val="bg1"/>
                </a:solidFill>
              </a:rPr>
              <a:t>()  callback is invoked after your fragment is associated with its activity.</a:t>
            </a:r>
          </a:p>
          <a:p>
            <a:pPr marL="342900" indent="-342900">
              <a:spcBef>
                <a:spcPct val="20000"/>
              </a:spcBef>
              <a:spcAft>
                <a:spcPts val="600"/>
              </a:spcAft>
              <a:buBlip>
                <a:blip r:embed="rId4"/>
              </a:buBlip>
            </a:pPr>
            <a:r>
              <a:rPr lang="en-US" sz="2400" dirty="0">
                <a:solidFill>
                  <a:schemeClr val="bg1"/>
                </a:solidFill>
              </a:rPr>
              <a:t>The activity reference is passed to you if you want to use </a:t>
            </a:r>
            <a:r>
              <a:rPr lang="en-US" sz="2400" dirty="0" smtClean="0">
                <a:solidFill>
                  <a:schemeClr val="bg1"/>
                </a:solidFill>
              </a:rPr>
              <a:t>it . You </a:t>
            </a:r>
            <a:r>
              <a:rPr lang="en-US" sz="2400" dirty="0">
                <a:solidFill>
                  <a:schemeClr val="bg1"/>
                </a:solidFill>
              </a:rPr>
              <a:t>can at least use </a:t>
            </a:r>
            <a:r>
              <a:rPr lang="en-US" sz="2400" dirty="0" smtClean="0">
                <a:solidFill>
                  <a:schemeClr val="bg1"/>
                </a:solidFill>
              </a:rPr>
              <a:t>the activity </a:t>
            </a:r>
            <a:r>
              <a:rPr lang="en-US" sz="2400" dirty="0">
                <a:solidFill>
                  <a:schemeClr val="bg1"/>
                </a:solidFill>
              </a:rPr>
              <a:t>to determine information about your enclosing activity. </a:t>
            </a:r>
            <a:endParaRPr lang="en-US" sz="2400" dirty="0" smtClean="0">
              <a:solidFill>
                <a:schemeClr val="bg1"/>
              </a:solidFill>
            </a:endParaRPr>
          </a:p>
          <a:p>
            <a:pPr marL="342900" indent="-342900">
              <a:spcBef>
                <a:spcPct val="20000"/>
              </a:spcBef>
              <a:spcAft>
                <a:spcPts val="600"/>
              </a:spcAft>
              <a:buBlip>
                <a:blip r:embed="rId4"/>
              </a:buBlip>
            </a:pPr>
            <a:r>
              <a:rPr lang="en-US" sz="2400" dirty="0" smtClean="0">
                <a:solidFill>
                  <a:schemeClr val="bg1"/>
                </a:solidFill>
              </a:rPr>
              <a:t>You </a:t>
            </a:r>
            <a:r>
              <a:rPr lang="en-US" sz="2400" dirty="0">
                <a:solidFill>
                  <a:schemeClr val="bg1"/>
                </a:solidFill>
              </a:rPr>
              <a:t>can also use </a:t>
            </a:r>
            <a:r>
              <a:rPr lang="en-US" sz="2400" dirty="0" smtClean="0">
                <a:solidFill>
                  <a:schemeClr val="bg1"/>
                </a:solidFill>
              </a:rPr>
              <a:t>the activity </a:t>
            </a:r>
            <a:r>
              <a:rPr lang="en-US" sz="2400" dirty="0">
                <a:solidFill>
                  <a:schemeClr val="bg1"/>
                </a:solidFill>
              </a:rPr>
              <a:t>as a context to do other operations. </a:t>
            </a: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3200" b="1" dirty="0" err="1" smtClean="0">
                <a:solidFill>
                  <a:prstClr val="black"/>
                </a:solidFill>
                <a:latin typeface="Arial" pitchFamily="34" charset="0"/>
                <a:ea typeface="+mj-ea"/>
                <a:cs typeface="Arial" pitchFamily="34" charset="0"/>
              </a:rPr>
              <a:t>OnAttach</a:t>
            </a:r>
            <a:r>
              <a:rPr lang="en-US" sz="3200" b="1" dirty="0" smtClean="0">
                <a:solidFill>
                  <a:prstClr val="black"/>
                </a:solidFill>
                <a:latin typeface="Arial" pitchFamily="34" charset="0"/>
                <a:ea typeface="+mj-ea"/>
                <a:cs typeface="Arial" pitchFamily="34" charset="0"/>
              </a:rPr>
              <a:t>() </a:t>
            </a:r>
            <a:r>
              <a:rPr lang="sv-SE" sz="3200" b="1" dirty="0">
                <a:solidFill>
                  <a:prstClr val="black"/>
                </a:solidFill>
                <a:latin typeface="Arial" pitchFamily="34" charset="0"/>
                <a:ea typeface="+mj-ea"/>
                <a:cs typeface="Arial" pitchFamily="34" charset="0"/>
              </a:rPr>
              <a:t>Callback</a:t>
            </a:r>
            <a:endParaRPr kumimoji="0" lang="en-US" sz="3200" b="1" i="0" u="none" strike="noStrike" kern="0" cap="none" spc="0" normalizeH="0" baseline="0" noProof="0" dirty="0">
              <a:ln>
                <a:noFill/>
              </a:ln>
              <a:solidFill>
                <a:srgbClr val="4F81BD">
                  <a:lumMod val="50000"/>
                </a:srgbClr>
              </a:solidFill>
              <a:effectLst/>
              <a:uLnTx/>
              <a:uFillTx/>
              <a:latin typeface="Calibri"/>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23</a:t>
            </a:fld>
            <a:endParaRPr lang="en-US" sz="1000" dirty="0">
              <a:latin typeface="Arial" pitchFamily="34" charset="0"/>
              <a:cs typeface="Arial" pitchFamily="34" charset="0"/>
            </a:endParaRPr>
          </a:p>
        </p:txBody>
      </p:sp>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422704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smtClean="0">
                <a:solidFill>
                  <a:schemeClr val="bg1"/>
                </a:solidFill>
              </a:rPr>
              <a:t>One </a:t>
            </a:r>
            <a:r>
              <a:rPr lang="en-US" sz="2400" dirty="0">
                <a:solidFill>
                  <a:schemeClr val="bg1"/>
                </a:solidFill>
              </a:rPr>
              <a:t>thing to note is that the Fragment  </a:t>
            </a:r>
            <a:r>
              <a:rPr lang="en-US" sz="2400" dirty="0" smtClean="0">
                <a:solidFill>
                  <a:schemeClr val="bg1"/>
                </a:solidFill>
              </a:rPr>
              <a:t>class has </a:t>
            </a:r>
            <a:r>
              <a:rPr lang="en-US" sz="2400" dirty="0">
                <a:solidFill>
                  <a:schemeClr val="bg1"/>
                </a:solidFill>
              </a:rPr>
              <a:t>a </a:t>
            </a:r>
            <a:r>
              <a:rPr lang="en-US" sz="2400" dirty="0" err="1">
                <a:solidFill>
                  <a:srgbClr val="008000"/>
                </a:solidFill>
              </a:rPr>
              <a:t>getActivity</a:t>
            </a:r>
            <a:r>
              <a:rPr lang="en-US" sz="2400" dirty="0">
                <a:solidFill>
                  <a:srgbClr val="008000"/>
                </a:solidFill>
              </a:rPr>
              <a:t>()  </a:t>
            </a:r>
            <a:r>
              <a:rPr lang="en-US" sz="2400" dirty="0">
                <a:solidFill>
                  <a:srgbClr val="FF0000"/>
                </a:solidFill>
              </a:rPr>
              <a:t>method that will always return the attached activity for </a:t>
            </a:r>
            <a:r>
              <a:rPr lang="en-US" sz="2400" dirty="0" smtClean="0">
                <a:solidFill>
                  <a:srgbClr val="FF0000"/>
                </a:solidFill>
              </a:rPr>
              <a:t>your </a:t>
            </a:r>
            <a:r>
              <a:rPr lang="en-US" sz="2400" dirty="0" smtClean="0">
                <a:solidFill>
                  <a:schemeClr val="bg1"/>
                </a:solidFill>
              </a:rPr>
              <a:t>fragment </a:t>
            </a:r>
            <a:r>
              <a:rPr lang="en-US" sz="2400" dirty="0">
                <a:solidFill>
                  <a:schemeClr val="bg1"/>
                </a:solidFill>
              </a:rPr>
              <a:t>should you need </a:t>
            </a:r>
            <a:r>
              <a:rPr lang="en-US" sz="2400" dirty="0" smtClean="0">
                <a:solidFill>
                  <a:schemeClr val="bg1"/>
                </a:solidFill>
              </a:rPr>
              <a:t>it.</a:t>
            </a:r>
          </a:p>
          <a:p>
            <a:pPr marL="342900" indent="-342900">
              <a:spcBef>
                <a:spcPct val="20000"/>
              </a:spcBef>
              <a:spcAft>
                <a:spcPts val="600"/>
              </a:spcAft>
              <a:buBlip>
                <a:blip r:embed="rId4"/>
              </a:buBlip>
            </a:pPr>
            <a:r>
              <a:rPr lang="en-US" sz="2400" dirty="0" smtClean="0">
                <a:solidFill>
                  <a:schemeClr val="bg1"/>
                </a:solidFill>
              </a:rPr>
              <a:t>Keep </a:t>
            </a:r>
            <a:r>
              <a:rPr lang="en-US" sz="2400" dirty="0">
                <a:solidFill>
                  <a:schemeClr val="bg1"/>
                </a:solidFill>
              </a:rPr>
              <a:t>in mind that all during this lifecycle, the </a:t>
            </a:r>
            <a:r>
              <a:rPr lang="en-US" sz="2400" dirty="0" smtClean="0">
                <a:solidFill>
                  <a:schemeClr val="bg1"/>
                </a:solidFill>
              </a:rPr>
              <a:t>initialization arguments </a:t>
            </a:r>
            <a:r>
              <a:rPr lang="en-US" sz="2400" dirty="0">
                <a:solidFill>
                  <a:schemeClr val="bg1"/>
                </a:solidFill>
              </a:rPr>
              <a:t>bundle is available to you from the fragment’s </a:t>
            </a:r>
            <a:r>
              <a:rPr lang="en-US" sz="2400" dirty="0" err="1">
                <a:solidFill>
                  <a:schemeClr val="bg1"/>
                </a:solidFill>
              </a:rPr>
              <a:t>getArguments</a:t>
            </a:r>
            <a:r>
              <a:rPr lang="en-US" sz="2400" dirty="0">
                <a:solidFill>
                  <a:schemeClr val="bg1"/>
                </a:solidFill>
              </a:rPr>
              <a:t>()  </a:t>
            </a:r>
            <a:r>
              <a:rPr lang="en-US" sz="2400" dirty="0" smtClean="0">
                <a:solidFill>
                  <a:schemeClr val="bg1"/>
                </a:solidFill>
              </a:rPr>
              <a:t>method.</a:t>
            </a:r>
          </a:p>
          <a:p>
            <a:pPr marL="342900" indent="-342900">
              <a:spcBef>
                <a:spcPct val="20000"/>
              </a:spcBef>
              <a:spcAft>
                <a:spcPts val="600"/>
              </a:spcAft>
              <a:buBlip>
                <a:blip r:embed="rId4"/>
              </a:buBlip>
            </a:pPr>
            <a:r>
              <a:rPr lang="en-US" sz="2400" dirty="0" smtClean="0">
                <a:solidFill>
                  <a:schemeClr val="bg1"/>
                </a:solidFill>
              </a:rPr>
              <a:t>However</a:t>
            </a:r>
            <a:r>
              <a:rPr lang="en-US" sz="2400" dirty="0">
                <a:solidFill>
                  <a:schemeClr val="bg1"/>
                </a:solidFill>
              </a:rPr>
              <a:t>, once the fragment is attached to its activity, you can’t call </a:t>
            </a:r>
            <a:r>
              <a:rPr lang="en-US" sz="2400" dirty="0" err="1">
                <a:solidFill>
                  <a:schemeClr val="bg1"/>
                </a:solidFill>
              </a:rPr>
              <a:t>setArguments</a:t>
            </a:r>
            <a:r>
              <a:rPr lang="en-US" sz="2400" dirty="0">
                <a:solidFill>
                  <a:schemeClr val="bg1"/>
                </a:solidFill>
              </a:rPr>
              <a:t>(</a:t>
            </a:r>
            <a:r>
              <a:rPr lang="en-US" sz="2400" dirty="0" smtClean="0">
                <a:solidFill>
                  <a:schemeClr val="bg1"/>
                </a:solidFill>
              </a:rPr>
              <a:t>)  </a:t>
            </a:r>
            <a:r>
              <a:rPr lang="en-US" sz="2400" dirty="0">
                <a:solidFill>
                  <a:schemeClr val="bg1"/>
                </a:solidFill>
              </a:rPr>
              <a:t>again.</a:t>
            </a:r>
          </a:p>
          <a:p>
            <a:pPr marL="342900" indent="-342900">
              <a:spcBef>
                <a:spcPct val="20000"/>
              </a:spcBef>
              <a:spcAft>
                <a:spcPts val="600"/>
              </a:spcAft>
              <a:buBlip>
                <a:blip r:embed="rId4"/>
              </a:buBlip>
            </a:pPr>
            <a:endParaRPr lang="en-US" sz="2400" dirty="0">
              <a:solidFill>
                <a:schemeClr val="bg1"/>
              </a:solidFill>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200" b="1" dirty="0" smtClean="0">
                <a:solidFill>
                  <a:prstClr val="black"/>
                </a:solidFill>
                <a:latin typeface="Arial" pitchFamily="34" charset="0"/>
                <a:ea typeface="+mj-ea"/>
                <a:cs typeface="Arial" pitchFamily="34" charset="0"/>
              </a:rPr>
              <a:t>NOTE</a:t>
            </a:r>
            <a:endParaRPr kumimoji="0" lang="en-US" sz="3200" b="1" i="0" u="none" strike="noStrike" kern="0" cap="none" spc="0" normalizeH="0" baseline="0" noProof="0" dirty="0">
              <a:ln>
                <a:noFill/>
              </a:ln>
              <a:solidFill>
                <a:srgbClr val="4F81BD">
                  <a:lumMod val="50000"/>
                </a:srgbClr>
              </a:solidFill>
              <a:effectLst/>
              <a:uLnTx/>
              <a:uFillTx/>
              <a:latin typeface="Calibri"/>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24</a:t>
            </a:fld>
            <a:endParaRPr lang="en-US" sz="1000" dirty="0">
              <a:latin typeface="Arial" pitchFamily="34" charset="0"/>
              <a:cs typeface="Arial" pitchFamily="34" charset="0"/>
            </a:endParaRPr>
          </a:p>
        </p:txBody>
      </p:sp>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041796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a:solidFill>
                  <a:schemeClr val="bg1"/>
                </a:solidFill>
              </a:rPr>
              <a:t> Although this is similar to the activity’s </a:t>
            </a:r>
            <a:r>
              <a:rPr lang="en-US" sz="2400" dirty="0" err="1">
                <a:solidFill>
                  <a:schemeClr val="bg1"/>
                </a:solidFill>
              </a:rPr>
              <a:t>onCreate</a:t>
            </a:r>
            <a:r>
              <a:rPr lang="en-US" sz="2400" dirty="0">
                <a:solidFill>
                  <a:schemeClr val="bg1"/>
                </a:solidFill>
              </a:rPr>
              <a:t>() </a:t>
            </a:r>
            <a:r>
              <a:rPr lang="en-US" sz="2400" dirty="0" smtClean="0">
                <a:solidFill>
                  <a:schemeClr val="bg1"/>
                </a:solidFill>
              </a:rPr>
              <a:t>,the </a:t>
            </a:r>
            <a:r>
              <a:rPr lang="en-US" sz="2400" dirty="0">
                <a:solidFill>
                  <a:schemeClr val="bg1"/>
                </a:solidFill>
              </a:rPr>
              <a:t>difference is that you should not put code in here that relies on the existence of </a:t>
            </a:r>
            <a:r>
              <a:rPr lang="en-US" sz="2400" dirty="0" err="1" smtClean="0">
                <a:solidFill>
                  <a:schemeClr val="bg1"/>
                </a:solidFill>
              </a:rPr>
              <a:t>theactivity’s</a:t>
            </a:r>
            <a:r>
              <a:rPr lang="en-US" sz="2400" dirty="0" smtClean="0">
                <a:solidFill>
                  <a:schemeClr val="bg1"/>
                </a:solidFill>
              </a:rPr>
              <a:t> </a:t>
            </a:r>
            <a:r>
              <a:rPr lang="en-US" sz="2400" dirty="0">
                <a:solidFill>
                  <a:schemeClr val="bg1"/>
                </a:solidFill>
              </a:rPr>
              <a:t>view hierarchy. </a:t>
            </a:r>
            <a:endParaRPr lang="en-US" sz="2400" dirty="0" smtClean="0">
              <a:solidFill>
                <a:schemeClr val="bg1"/>
              </a:solidFill>
            </a:endParaRPr>
          </a:p>
          <a:p>
            <a:pPr marL="342900" indent="-342900">
              <a:spcBef>
                <a:spcPct val="20000"/>
              </a:spcBef>
              <a:spcAft>
                <a:spcPts val="600"/>
              </a:spcAft>
              <a:buBlip>
                <a:blip r:embed="rId4"/>
              </a:buBlip>
            </a:pPr>
            <a:r>
              <a:rPr lang="en-US" sz="2400" dirty="0" smtClean="0">
                <a:solidFill>
                  <a:schemeClr val="bg1"/>
                </a:solidFill>
              </a:rPr>
              <a:t>Your </a:t>
            </a:r>
            <a:r>
              <a:rPr lang="en-US" sz="2400" dirty="0">
                <a:solidFill>
                  <a:schemeClr val="bg1"/>
                </a:solidFill>
              </a:rPr>
              <a:t>fragment may be associated to its activity by now, </a:t>
            </a:r>
            <a:r>
              <a:rPr lang="en-US" sz="2400" dirty="0" smtClean="0">
                <a:solidFill>
                  <a:schemeClr val="bg1"/>
                </a:solidFill>
              </a:rPr>
              <a:t>but you </a:t>
            </a:r>
            <a:r>
              <a:rPr lang="en-US" sz="2400" dirty="0">
                <a:solidFill>
                  <a:schemeClr val="bg1"/>
                </a:solidFill>
              </a:rPr>
              <a:t>haven’t yet been notified that the activity’s </a:t>
            </a:r>
            <a:r>
              <a:rPr lang="en-US" sz="2400" dirty="0" err="1">
                <a:solidFill>
                  <a:schemeClr val="bg1"/>
                </a:solidFill>
              </a:rPr>
              <a:t>onCreate</a:t>
            </a:r>
            <a:r>
              <a:rPr lang="en-US" sz="2400" dirty="0">
                <a:solidFill>
                  <a:schemeClr val="bg1"/>
                </a:solidFill>
              </a:rPr>
              <a:t>()  has finished</a:t>
            </a:r>
            <a:r>
              <a:rPr lang="en-US" sz="2400" dirty="0" smtClean="0">
                <a:solidFill>
                  <a:schemeClr val="bg1"/>
                </a:solidFill>
              </a:rPr>
              <a:t>.</a:t>
            </a:r>
          </a:p>
          <a:p>
            <a:pPr marL="342900" indent="-342900">
              <a:spcBef>
                <a:spcPct val="20000"/>
              </a:spcBef>
              <a:spcAft>
                <a:spcPts val="600"/>
              </a:spcAft>
              <a:buBlip>
                <a:blip r:embed="rId4"/>
              </a:buBlip>
            </a:pPr>
            <a:r>
              <a:rPr lang="en-US" sz="2400" dirty="0" smtClean="0">
                <a:solidFill>
                  <a:schemeClr val="bg1"/>
                </a:solidFill>
              </a:rPr>
              <a:t>This </a:t>
            </a:r>
            <a:r>
              <a:rPr lang="en-US" sz="2400" dirty="0">
                <a:solidFill>
                  <a:schemeClr val="bg1"/>
                </a:solidFill>
              </a:rPr>
              <a:t>method can be used to start some thread to retrieve data information, maybe from a remote </a:t>
            </a:r>
            <a:r>
              <a:rPr lang="en-US" sz="2400" dirty="0" smtClean="0">
                <a:solidFill>
                  <a:schemeClr val="bg1"/>
                </a:solidFill>
              </a:rPr>
              <a:t>server.</a:t>
            </a:r>
          </a:p>
          <a:p>
            <a:pPr marL="342900" indent="-342900">
              <a:spcBef>
                <a:spcPct val="20000"/>
              </a:spcBef>
              <a:spcAft>
                <a:spcPts val="600"/>
              </a:spcAft>
              <a:buBlip>
                <a:blip r:embed="rId4"/>
              </a:buBlip>
            </a:pPr>
            <a:r>
              <a:rPr lang="en-US" sz="2400" dirty="0">
                <a:solidFill>
                  <a:schemeClr val="bg1"/>
                </a:solidFill>
              </a:rPr>
              <a:t>C</a:t>
            </a:r>
            <a:r>
              <a:rPr lang="en-US" sz="2400" dirty="0" smtClean="0">
                <a:solidFill>
                  <a:schemeClr val="bg1"/>
                </a:solidFill>
              </a:rPr>
              <a:t>reate </a:t>
            </a:r>
            <a:r>
              <a:rPr lang="en-US" sz="2400" dirty="0">
                <a:solidFill>
                  <a:schemeClr val="bg1"/>
                </a:solidFill>
              </a:rPr>
              <a:t>a background thread to get data that this </a:t>
            </a:r>
            <a:r>
              <a:rPr lang="en-US" sz="2400" dirty="0" smtClean="0">
                <a:solidFill>
                  <a:schemeClr val="bg1"/>
                </a:solidFill>
              </a:rPr>
              <a:t>fragment will </a:t>
            </a:r>
            <a:r>
              <a:rPr lang="en-US" sz="2400" dirty="0">
                <a:solidFill>
                  <a:schemeClr val="bg1"/>
                </a:solidFill>
              </a:rPr>
              <a:t>need. Your fragment code is running on the UI thread, and you don’t want to do disk</a:t>
            </a:r>
          </a:p>
          <a:p>
            <a:r>
              <a:rPr lang="en-US" sz="2400" dirty="0">
                <a:solidFill>
                  <a:schemeClr val="bg1"/>
                </a:solidFill>
              </a:rPr>
              <a:t>I/O or </a:t>
            </a:r>
            <a:r>
              <a:rPr lang="en-US" sz="2400" dirty="0" smtClean="0">
                <a:solidFill>
                  <a:schemeClr val="bg1"/>
                </a:solidFill>
              </a:rPr>
              <a:t>other </a:t>
            </a:r>
            <a:r>
              <a:rPr lang="en-US" sz="2400" dirty="0">
                <a:solidFill>
                  <a:schemeClr val="bg1"/>
                </a:solidFill>
              </a:rPr>
              <a:t>technique.</a:t>
            </a: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3200" b="1" dirty="0" err="1" smtClean="0">
                <a:solidFill>
                  <a:prstClr val="black"/>
                </a:solidFill>
                <a:latin typeface="Arial" pitchFamily="34" charset="0"/>
                <a:ea typeface="+mj-ea"/>
                <a:cs typeface="Arial" pitchFamily="34" charset="0"/>
              </a:rPr>
              <a:t>OnCreate</a:t>
            </a:r>
            <a:r>
              <a:rPr lang="en-US" sz="3200" b="1" dirty="0" smtClean="0">
                <a:solidFill>
                  <a:prstClr val="black"/>
                </a:solidFill>
                <a:latin typeface="Arial" pitchFamily="34" charset="0"/>
                <a:ea typeface="+mj-ea"/>
                <a:cs typeface="Arial" pitchFamily="34" charset="0"/>
              </a:rPr>
              <a:t>() </a:t>
            </a:r>
            <a:r>
              <a:rPr lang="sv-SE" sz="3200" b="1" dirty="0">
                <a:solidFill>
                  <a:prstClr val="black"/>
                </a:solidFill>
                <a:latin typeface="Arial" pitchFamily="34" charset="0"/>
                <a:ea typeface="+mj-ea"/>
                <a:cs typeface="Arial" pitchFamily="34" charset="0"/>
              </a:rPr>
              <a:t>Callback</a:t>
            </a:r>
            <a:r>
              <a:rPr lang="en-US" sz="3200" b="1" dirty="0" smtClean="0">
                <a:solidFill>
                  <a:prstClr val="black"/>
                </a:solidFill>
                <a:latin typeface="Arial" pitchFamily="34" charset="0"/>
                <a:ea typeface="+mj-ea"/>
                <a:cs typeface="Arial" pitchFamily="34" charset="0"/>
              </a:rPr>
              <a:t> </a:t>
            </a:r>
            <a:endParaRPr kumimoji="0" lang="en-US" sz="3200" b="1" i="0" u="none" strike="noStrike" kern="0" cap="none" spc="0" normalizeH="0" baseline="0" noProof="0" dirty="0">
              <a:ln>
                <a:noFill/>
              </a:ln>
              <a:solidFill>
                <a:srgbClr val="4F81BD">
                  <a:lumMod val="50000"/>
                </a:srgbClr>
              </a:solidFill>
              <a:effectLst/>
              <a:uLnTx/>
              <a:uFillTx/>
              <a:latin typeface="Calibri"/>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25</a:t>
            </a:fld>
            <a:endParaRPr lang="en-US" sz="1000" dirty="0">
              <a:latin typeface="Arial" pitchFamily="34" charset="0"/>
              <a:cs typeface="Arial" pitchFamily="34" charset="0"/>
            </a:endParaRPr>
          </a:p>
        </p:txBody>
      </p:sp>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971769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a:solidFill>
                  <a:schemeClr val="bg1"/>
                </a:solidFill>
              </a:rPr>
              <a:t>From now on, our activity is active and created and we can use it when we need. </a:t>
            </a:r>
            <a:endParaRPr lang="en-US" sz="2400" dirty="0" smtClean="0">
              <a:solidFill>
                <a:schemeClr val="bg1"/>
              </a:solidFill>
            </a:endParaRPr>
          </a:p>
          <a:p>
            <a:pPr marL="342900" indent="-342900">
              <a:spcBef>
                <a:spcPct val="20000"/>
              </a:spcBef>
              <a:spcAft>
                <a:spcPts val="600"/>
              </a:spcAft>
              <a:buBlip>
                <a:blip r:embed="rId4"/>
              </a:buBlip>
            </a:pPr>
            <a:r>
              <a:rPr lang="en-US" sz="2400" dirty="0">
                <a:solidFill>
                  <a:schemeClr val="bg1"/>
                </a:solidFill>
              </a:rPr>
              <a:t> The expectation here is that you will return a </a:t>
            </a:r>
            <a:r>
              <a:rPr lang="en-US" sz="2400" dirty="0" smtClean="0">
                <a:solidFill>
                  <a:schemeClr val="bg1"/>
                </a:solidFill>
              </a:rPr>
              <a:t>view hierarchy </a:t>
            </a:r>
            <a:r>
              <a:rPr lang="en-US" sz="2400" dirty="0">
                <a:solidFill>
                  <a:schemeClr val="bg1"/>
                </a:solidFill>
              </a:rPr>
              <a:t>for this fragment. The arguments passed in to this callback include </a:t>
            </a:r>
            <a:r>
              <a:rPr lang="en-US" sz="2400" dirty="0" smtClean="0">
                <a:solidFill>
                  <a:schemeClr val="bg1"/>
                </a:solidFill>
              </a:rPr>
              <a:t>a </a:t>
            </a:r>
            <a:r>
              <a:rPr lang="en-US" sz="2400" dirty="0" err="1" smtClean="0">
                <a:solidFill>
                  <a:schemeClr val="bg1"/>
                </a:solidFill>
              </a:rPr>
              <a:t>LayoutInflater</a:t>
            </a:r>
            <a:r>
              <a:rPr lang="en-US" sz="2400" dirty="0">
                <a:solidFill>
                  <a:schemeClr val="bg1"/>
                </a:solidFill>
              </a:rPr>
              <a:t>, a </a:t>
            </a:r>
            <a:r>
              <a:rPr lang="en-US" sz="2400" dirty="0" err="1" smtClean="0">
                <a:solidFill>
                  <a:schemeClr val="bg1"/>
                </a:solidFill>
              </a:rPr>
              <a:t>ViewGroup</a:t>
            </a:r>
            <a:r>
              <a:rPr lang="en-US" sz="2400" dirty="0" smtClean="0">
                <a:solidFill>
                  <a:schemeClr val="bg1"/>
                </a:solidFill>
              </a:rPr>
              <a:t> </a:t>
            </a:r>
            <a:r>
              <a:rPr lang="en-US" sz="2400" dirty="0">
                <a:solidFill>
                  <a:schemeClr val="bg1"/>
                </a:solidFill>
              </a:rPr>
              <a:t>parent (called </a:t>
            </a:r>
            <a:r>
              <a:rPr lang="en-US" sz="2400" dirty="0" smtClean="0">
                <a:solidFill>
                  <a:schemeClr val="bg1"/>
                </a:solidFill>
              </a:rPr>
              <a:t>container), </a:t>
            </a:r>
            <a:r>
              <a:rPr lang="en-US" sz="2400" dirty="0">
                <a:solidFill>
                  <a:schemeClr val="bg1"/>
                </a:solidFill>
              </a:rPr>
              <a:t>and the saved bundle if one exists</a:t>
            </a:r>
            <a:r>
              <a:rPr lang="en-US" sz="2400" dirty="0" smtClean="0">
                <a:solidFill>
                  <a:schemeClr val="bg1"/>
                </a:solidFill>
              </a:rPr>
              <a:t>.</a:t>
            </a:r>
          </a:p>
          <a:p>
            <a:pPr marL="342900" indent="-342900">
              <a:spcBef>
                <a:spcPct val="20000"/>
              </a:spcBef>
              <a:spcAft>
                <a:spcPts val="600"/>
              </a:spcAft>
              <a:buBlip>
                <a:blip r:embed="rId4"/>
              </a:buBlip>
            </a:pPr>
            <a:r>
              <a:rPr lang="en-US" sz="2400" dirty="0" smtClean="0">
                <a:solidFill>
                  <a:schemeClr val="bg1"/>
                </a:solidFill>
              </a:rPr>
              <a:t>It </a:t>
            </a:r>
            <a:r>
              <a:rPr lang="en-US" sz="2400" dirty="0">
                <a:solidFill>
                  <a:schemeClr val="bg1"/>
                </a:solidFill>
              </a:rPr>
              <a:t>is </a:t>
            </a:r>
            <a:r>
              <a:rPr lang="en-US" sz="2400" dirty="0" smtClean="0">
                <a:solidFill>
                  <a:schemeClr val="bg1"/>
                </a:solidFill>
              </a:rPr>
              <a:t>very important </a:t>
            </a:r>
            <a:r>
              <a:rPr lang="en-US" sz="2400" dirty="0">
                <a:solidFill>
                  <a:schemeClr val="bg1"/>
                </a:solidFill>
              </a:rPr>
              <a:t>to note that you should not attach the view hierarchy to the </a:t>
            </a:r>
            <a:r>
              <a:rPr lang="en-US" sz="2400" dirty="0" err="1">
                <a:solidFill>
                  <a:schemeClr val="bg1"/>
                </a:solidFill>
              </a:rPr>
              <a:t>ViewGroup</a:t>
            </a:r>
            <a:r>
              <a:rPr lang="en-US" sz="2400" dirty="0">
                <a:solidFill>
                  <a:schemeClr val="bg1"/>
                </a:solidFill>
              </a:rPr>
              <a:t>  </a:t>
            </a:r>
            <a:r>
              <a:rPr lang="en-US" sz="2400" dirty="0" smtClean="0">
                <a:solidFill>
                  <a:schemeClr val="bg1"/>
                </a:solidFill>
              </a:rPr>
              <a:t>parent passed </a:t>
            </a:r>
            <a:r>
              <a:rPr lang="en-US" sz="2400" dirty="0">
                <a:solidFill>
                  <a:schemeClr val="bg1"/>
                </a:solidFill>
              </a:rPr>
              <a:t>in. That association will happen automatically later. You will very likely </a:t>
            </a:r>
            <a:r>
              <a:rPr lang="en-US" sz="2400" dirty="0" smtClean="0">
                <a:solidFill>
                  <a:schemeClr val="bg1"/>
                </a:solidFill>
              </a:rPr>
              <a:t>get exceptions </a:t>
            </a:r>
            <a:r>
              <a:rPr lang="en-US" sz="2400" dirty="0">
                <a:solidFill>
                  <a:schemeClr val="bg1"/>
                </a:solidFill>
              </a:rPr>
              <a:t>if you attach the fragment’s view hierarchy to the parent in this </a:t>
            </a:r>
            <a:r>
              <a:rPr lang="en-US" sz="2400" dirty="0" smtClean="0">
                <a:solidFill>
                  <a:schemeClr val="bg1"/>
                </a:solidFill>
              </a:rPr>
              <a:t>callback.</a:t>
            </a:r>
            <a:endParaRPr lang="en-US" sz="2400" dirty="0">
              <a:solidFill>
                <a:schemeClr val="bg1"/>
              </a:solidFill>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3200" b="1" dirty="0" err="1" smtClean="0">
                <a:solidFill>
                  <a:prstClr val="black"/>
                </a:solidFill>
                <a:latin typeface="Arial" pitchFamily="34" charset="0"/>
                <a:ea typeface="+mj-ea"/>
                <a:cs typeface="Arial" pitchFamily="34" charset="0"/>
              </a:rPr>
              <a:t>OnCreateView</a:t>
            </a:r>
            <a:r>
              <a:rPr lang="en-US" sz="3200" b="1" dirty="0" smtClean="0">
                <a:solidFill>
                  <a:prstClr val="black"/>
                </a:solidFill>
                <a:latin typeface="Arial" pitchFamily="34" charset="0"/>
                <a:ea typeface="+mj-ea"/>
                <a:cs typeface="Arial" pitchFamily="34" charset="0"/>
              </a:rPr>
              <a:t>() </a:t>
            </a:r>
            <a:r>
              <a:rPr lang="sv-SE" sz="3200" b="1" dirty="0">
                <a:solidFill>
                  <a:prstClr val="black"/>
                </a:solidFill>
                <a:latin typeface="Arial" pitchFamily="34" charset="0"/>
                <a:ea typeface="+mj-ea"/>
                <a:cs typeface="Arial" pitchFamily="34" charset="0"/>
              </a:rPr>
              <a:t>Callback</a:t>
            </a:r>
            <a:endParaRPr kumimoji="0" lang="en-US" sz="3200" b="1" i="0" u="none" strike="noStrike" kern="0" cap="none" spc="0" normalizeH="0" baseline="0" noProof="0" dirty="0">
              <a:ln>
                <a:noFill/>
              </a:ln>
              <a:solidFill>
                <a:srgbClr val="4F81BD">
                  <a:lumMod val="50000"/>
                </a:srgbClr>
              </a:solidFill>
              <a:effectLst/>
              <a:uLnTx/>
              <a:uFillTx/>
              <a:latin typeface="Calibri"/>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26</a:t>
            </a:fld>
            <a:endParaRPr lang="en-US" sz="1000" dirty="0">
              <a:latin typeface="Arial" pitchFamily="34" charset="0"/>
              <a:cs typeface="Arial" pitchFamily="34" charset="0"/>
            </a:endParaRPr>
          </a:p>
        </p:txBody>
      </p:sp>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493611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27</a:t>
            </a:fld>
            <a:endParaRPr lang="en-US" sz="1000" dirty="0">
              <a:latin typeface="Arial" pitchFamily="34" charset="0"/>
              <a:cs typeface="Arial" pitchFamily="34" charset="0"/>
            </a:endParaRPr>
          </a:p>
        </p:txBody>
      </p:sp>
      <p:sp>
        <p:nvSpPr>
          <p:cNvPr id="5" name="Rectangle 4"/>
          <p:cNvSpPr/>
          <p:nvPr/>
        </p:nvSpPr>
        <p:spPr>
          <a:xfrm>
            <a:off x="0" y="457200"/>
            <a:ext cx="8915400" cy="4524315"/>
          </a:xfrm>
          <a:prstGeom prst="rect">
            <a:avLst/>
          </a:prstGeom>
        </p:spPr>
        <p:txBody>
          <a:bodyPr wrap="square">
            <a:spAutoFit/>
          </a:bodyPr>
          <a:lstStyle/>
          <a:p>
            <a:r>
              <a:rPr lang="en-US" sz="2400" dirty="0">
                <a:solidFill>
                  <a:srgbClr val="000000"/>
                </a:solidFill>
                <a:latin typeface=""/>
              </a:rPr>
              <a:t>@Override</a:t>
            </a:r>
          </a:p>
          <a:p>
            <a:r>
              <a:rPr lang="en-US" sz="2400" dirty="0">
                <a:solidFill>
                  <a:srgbClr val="000000"/>
                </a:solidFill>
                <a:latin typeface=""/>
              </a:rPr>
              <a:t>public View </a:t>
            </a:r>
            <a:r>
              <a:rPr lang="en-US" sz="2400" dirty="0" err="1">
                <a:solidFill>
                  <a:srgbClr val="000000"/>
                </a:solidFill>
                <a:latin typeface=""/>
              </a:rPr>
              <a:t>onCreateView</a:t>
            </a:r>
            <a:r>
              <a:rPr lang="en-US" sz="2400" dirty="0">
                <a:solidFill>
                  <a:srgbClr val="000000"/>
                </a:solidFill>
                <a:latin typeface=""/>
              </a:rPr>
              <a:t>(</a:t>
            </a:r>
            <a:r>
              <a:rPr lang="en-US" sz="2400" dirty="0" err="1">
                <a:solidFill>
                  <a:srgbClr val="000000"/>
                </a:solidFill>
                <a:latin typeface=""/>
              </a:rPr>
              <a:t>LayoutInflater</a:t>
            </a:r>
            <a:r>
              <a:rPr lang="en-US" sz="2400" dirty="0">
                <a:solidFill>
                  <a:srgbClr val="000000"/>
                </a:solidFill>
                <a:latin typeface=""/>
              </a:rPr>
              <a:t> </a:t>
            </a:r>
            <a:r>
              <a:rPr lang="en-US" sz="2400" dirty="0" err="1">
                <a:solidFill>
                  <a:srgbClr val="000000"/>
                </a:solidFill>
                <a:latin typeface=""/>
              </a:rPr>
              <a:t>inflater</a:t>
            </a:r>
            <a:r>
              <a:rPr lang="en-US" sz="2400" dirty="0">
                <a:solidFill>
                  <a:srgbClr val="000000"/>
                </a:solidFill>
                <a:latin typeface=""/>
              </a:rPr>
              <a:t>,</a:t>
            </a:r>
          </a:p>
          <a:p>
            <a:r>
              <a:rPr lang="en-US" sz="2400" dirty="0" err="1">
                <a:solidFill>
                  <a:srgbClr val="000000"/>
                </a:solidFill>
                <a:latin typeface=""/>
              </a:rPr>
              <a:t>ViewGroup</a:t>
            </a:r>
            <a:r>
              <a:rPr lang="en-US" sz="2400" dirty="0">
                <a:solidFill>
                  <a:srgbClr val="000000"/>
                </a:solidFill>
                <a:latin typeface=""/>
              </a:rPr>
              <a:t> container, Bundle </a:t>
            </a:r>
            <a:r>
              <a:rPr lang="en-US" sz="2400" dirty="0" err="1">
                <a:solidFill>
                  <a:srgbClr val="000000"/>
                </a:solidFill>
                <a:latin typeface=""/>
              </a:rPr>
              <a:t>savedInstanceState</a:t>
            </a:r>
            <a:r>
              <a:rPr lang="en-US" sz="2400" dirty="0">
                <a:solidFill>
                  <a:srgbClr val="000000"/>
                </a:solidFill>
                <a:latin typeface=""/>
              </a:rPr>
              <a:t>) </a:t>
            </a:r>
            <a:r>
              <a:rPr lang="en-US" sz="2400" dirty="0" smtClean="0">
                <a:solidFill>
                  <a:srgbClr val="000000"/>
                </a:solidFill>
                <a:latin typeface=""/>
              </a:rPr>
              <a:t>{</a:t>
            </a:r>
          </a:p>
          <a:p>
            <a:endParaRPr lang="en-US" sz="2400" dirty="0">
              <a:solidFill>
                <a:srgbClr val="000000"/>
              </a:solidFill>
              <a:latin typeface=""/>
            </a:endParaRPr>
          </a:p>
          <a:p>
            <a:r>
              <a:rPr lang="fr-FR" sz="2400" dirty="0">
                <a:solidFill>
                  <a:srgbClr val="000000"/>
                </a:solidFill>
                <a:latin typeface=""/>
              </a:rPr>
              <a:t>If(container == </a:t>
            </a:r>
            <a:r>
              <a:rPr lang="fr-FR" sz="2400" dirty="0" err="1">
                <a:solidFill>
                  <a:srgbClr val="000000"/>
                </a:solidFill>
                <a:latin typeface=""/>
              </a:rPr>
              <a:t>null</a:t>
            </a:r>
            <a:r>
              <a:rPr lang="fr-FR" sz="2400" dirty="0">
                <a:solidFill>
                  <a:srgbClr val="000000"/>
                </a:solidFill>
                <a:latin typeface=""/>
              </a:rPr>
              <a:t>)</a:t>
            </a:r>
          </a:p>
          <a:p>
            <a:r>
              <a:rPr lang="is-IS" sz="2400" dirty="0">
                <a:solidFill>
                  <a:srgbClr val="000000"/>
                </a:solidFill>
                <a:latin typeface=""/>
              </a:rPr>
              <a:t>return null</a:t>
            </a:r>
            <a:r>
              <a:rPr lang="is-IS" sz="2400" dirty="0" smtClean="0">
                <a:solidFill>
                  <a:srgbClr val="000000"/>
                </a:solidFill>
                <a:latin typeface=""/>
              </a:rPr>
              <a:t>;</a:t>
            </a:r>
          </a:p>
          <a:p>
            <a:endParaRPr lang="is-IS" sz="2400" dirty="0">
              <a:solidFill>
                <a:srgbClr val="000000"/>
              </a:solidFill>
              <a:latin typeface=""/>
            </a:endParaRPr>
          </a:p>
          <a:p>
            <a:r>
              <a:rPr lang="pl-PL" sz="2400" dirty="0" err="1">
                <a:solidFill>
                  <a:srgbClr val="000000"/>
                </a:solidFill>
                <a:latin typeface=""/>
              </a:rPr>
              <a:t>View</a:t>
            </a:r>
            <a:r>
              <a:rPr lang="pl-PL" sz="2400" dirty="0">
                <a:solidFill>
                  <a:srgbClr val="000000"/>
                </a:solidFill>
                <a:latin typeface=""/>
              </a:rPr>
              <a:t> v = </a:t>
            </a:r>
            <a:r>
              <a:rPr lang="pl-PL" sz="2400" dirty="0" err="1">
                <a:solidFill>
                  <a:srgbClr val="000000"/>
                </a:solidFill>
                <a:latin typeface=""/>
              </a:rPr>
              <a:t>inflater.inflate</a:t>
            </a:r>
            <a:r>
              <a:rPr lang="pl-PL" sz="2400" dirty="0">
                <a:solidFill>
                  <a:srgbClr val="000000"/>
                </a:solidFill>
                <a:latin typeface=""/>
              </a:rPr>
              <a:t>(</a:t>
            </a:r>
            <a:r>
              <a:rPr lang="pl-PL" sz="2400" dirty="0" err="1">
                <a:solidFill>
                  <a:srgbClr val="000000"/>
                </a:solidFill>
                <a:latin typeface=""/>
              </a:rPr>
              <a:t>R.layout.details</a:t>
            </a:r>
            <a:r>
              <a:rPr lang="pl-PL" sz="2400" dirty="0">
                <a:solidFill>
                  <a:srgbClr val="000000"/>
                </a:solidFill>
                <a:latin typeface=""/>
              </a:rPr>
              <a:t>, </a:t>
            </a:r>
            <a:r>
              <a:rPr lang="pl-PL" sz="2400" dirty="0" err="1">
                <a:solidFill>
                  <a:srgbClr val="000000"/>
                </a:solidFill>
                <a:latin typeface=""/>
              </a:rPr>
              <a:t>container</a:t>
            </a:r>
            <a:r>
              <a:rPr lang="pl-PL" sz="2400" dirty="0">
                <a:solidFill>
                  <a:srgbClr val="000000"/>
                </a:solidFill>
                <a:latin typeface=""/>
              </a:rPr>
              <a:t>, </a:t>
            </a:r>
            <a:r>
              <a:rPr lang="pl-PL" sz="2400" dirty="0" err="1">
                <a:solidFill>
                  <a:srgbClr val="000000"/>
                </a:solidFill>
                <a:latin typeface=""/>
              </a:rPr>
              <a:t>false</a:t>
            </a:r>
            <a:r>
              <a:rPr lang="pl-PL" sz="2400" dirty="0">
                <a:solidFill>
                  <a:srgbClr val="000000"/>
                </a:solidFill>
                <a:latin typeface=""/>
              </a:rPr>
              <a:t>);</a:t>
            </a:r>
          </a:p>
          <a:p>
            <a:r>
              <a:rPr lang="pl-PL" sz="2400" dirty="0" err="1">
                <a:solidFill>
                  <a:srgbClr val="000000"/>
                </a:solidFill>
                <a:latin typeface=""/>
              </a:rPr>
              <a:t>TextView</a:t>
            </a:r>
            <a:r>
              <a:rPr lang="pl-PL" sz="2400" dirty="0">
                <a:solidFill>
                  <a:srgbClr val="000000"/>
                </a:solidFill>
                <a:latin typeface=""/>
              </a:rPr>
              <a:t> text1 = (</a:t>
            </a:r>
            <a:r>
              <a:rPr lang="pl-PL" sz="2400" dirty="0" err="1">
                <a:solidFill>
                  <a:srgbClr val="000000"/>
                </a:solidFill>
                <a:latin typeface=""/>
              </a:rPr>
              <a:t>TextView</a:t>
            </a:r>
            <a:r>
              <a:rPr lang="pl-PL" sz="2400" dirty="0">
                <a:solidFill>
                  <a:srgbClr val="000000"/>
                </a:solidFill>
                <a:latin typeface=""/>
              </a:rPr>
              <a:t>) </a:t>
            </a:r>
            <a:r>
              <a:rPr lang="pl-PL" sz="2400" dirty="0" err="1">
                <a:solidFill>
                  <a:srgbClr val="000000"/>
                </a:solidFill>
                <a:latin typeface=""/>
              </a:rPr>
              <a:t>v.findViewById</a:t>
            </a:r>
            <a:r>
              <a:rPr lang="pl-PL" sz="2400" dirty="0">
                <a:solidFill>
                  <a:srgbClr val="000000"/>
                </a:solidFill>
                <a:latin typeface=""/>
              </a:rPr>
              <a:t>(R.id.text1);</a:t>
            </a:r>
          </a:p>
          <a:p>
            <a:r>
              <a:rPr lang="is-IS" sz="2400" dirty="0">
                <a:solidFill>
                  <a:srgbClr val="000000"/>
                </a:solidFill>
                <a:latin typeface=""/>
              </a:rPr>
              <a:t>text1.setText(myDataSet[ getPosition() ] );</a:t>
            </a:r>
          </a:p>
          <a:p>
            <a:r>
              <a:rPr lang="is-IS" sz="2400" dirty="0">
                <a:solidFill>
                  <a:srgbClr val="000000"/>
                </a:solidFill>
                <a:latin typeface=""/>
              </a:rPr>
              <a:t>return v;</a:t>
            </a:r>
          </a:p>
          <a:p>
            <a:r>
              <a:rPr lang="en-US" sz="2400" dirty="0">
                <a:solidFill>
                  <a:srgbClr val="000000"/>
                </a:solidFill>
                <a:latin typeface=""/>
              </a:rPr>
              <a:t>}</a:t>
            </a:r>
            <a:endParaRPr lang="en-US" sz="2400" dirty="0">
              <a:solidFill>
                <a:srgbClr val="000000"/>
              </a:solidFill>
            </a:endParaRPr>
          </a:p>
        </p:txBody>
      </p:sp>
      <p:sp>
        <p:nvSpPr>
          <p:cNvPr id="6" name="Rounded Rectangle 5"/>
          <p:cNvSpPr/>
          <p:nvPr/>
        </p:nvSpPr>
        <p:spPr>
          <a:xfrm>
            <a:off x="0" y="1828800"/>
            <a:ext cx="3581400" cy="10668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821605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a:solidFill>
                  <a:schemeClr val="bg1"/>
                </a:solidFill>
              </a:rPr>
              <a:t> This is called after the activity has </a:t>
            </a:r>
            <a:r>
              <a:rPr lang="en-US" sz="2400" dirty="0" smtClean="0">
                <a:solidFill>
                  <a:schemeClr val="bg1"/>
                </a:solidFill>
              </a:rPr>
              <a:t>completed its </a:t>
            </a:r>
            <a:r>
              <a:rPr lang="en-US" sz="2400" dirty="0" err="1">
                <a:solidFill>
                  <a:schemeClr val="bg1"/>
                </a:solidFill>
              </a:rPr>
              <a:t>onCreate</a:t>
            </a:r>
            <a:r>
              <a:rPr lang="en-US" sz="2400" dirty="0">
                <a:solidFill>
                  <a:schemeClr val="bg1"/>
                </a:solidFill>
              </a:rPr>
              <a:t>()  callback. You can now trust that the activity’s view hierarchy, </a:t>
            </a:r>
            <a:r>
              <a:rPr lang="en-US" sz="2400" dirty="0" smtClean="0">
                <a:solidFill>
                  <a:schemeClr val="bg1"/>
                </a:solidFill>
              </a:rPr>
              <a:t>including your </a:t>
            </a:r>
            <a:r>
              <a:rPr lang="en-US" sz="2400" dirty="0">
                <a:solidFill>
                  <a:schemeClr val="bg1"/>
                </a:solidFill>
              </a:rPr>
              <a:t>own view hierarchy if you returned one earlier, is ready and available. </a:t>
            </a:r>
            <a:endParaRPr lang="en-US" sz="2400" dirty="0" smtClean="0">
              <a:solidFill>
                <a:schemeClr val="bg1"/>
              </a:solidFill>
            </a:endParaRPr>
          </a:p>
          <a:p>
            <a:pPr marL="342900" indent="-342900">
              <a:spcBef>
                <a:spcPct val="20000"/>
              </a:spcBef>
              <a:spcAft>
                <a:spcPts val="600"/>
              </a:spcAft>
              <a:buBlip>
                <a:blip r:embed="rId4"/>
              </a:buBlip>
            </a:pPr>
            <a:r>
              <a:rPr lang="en-US" sz="2400" dirty="0" smtClean="0">
                <a:solidFill>
                  <a:schemeClr val="bg1"/>
                </a:solidFill>
              </a:rPr>
              <a:t>This </a:t>
            </a:r>
            <a:r>
              <a:rPr lang="en-US" sz="2400" dirty="0">
                <a:solidFill>
                  <a:schemeClr val="bg1"/>
                </a:solidFill>
              </a:rPr>
              <a:t>is </a:t>
            </a:r>
            <a:r>
              <a:rPr lang="en-US" sz="2400" dirty="0" smtClean="0">
                <a:solidFill>
                  <a:schemeClr val="bg1"/>
                </a:solidFill>
              </a:rPr>
              <a:t>where you </a:t>
            </a:r>
            <a:r>
              <a:rPr lang="en-US" sz="2400" dirty="0">
                <a:solidFill>
                  <a:schemeClr val="bg1"/>
                </a:solidFill>
              </a:rPr>
              <a:t>can do final tweaks to the user interface before the user sees it. </a:t>
            </a:r>
            <a:endParaRPr lang="en-US" sz="2400" dirty="0" smtClean="0">
              <a:solidFill>
                <a:schemeClr val="bg1"/>
              </a:solidFill>
            </a:endParaRPr>
          </a:p>
          <a:p>
            <a:pPr marL="342900" indent="-342900">
              <a:spcBef>
                <a:spcPct val="20000"/>
              </a:spcBef>
              <a:spcAft>
                <a:spcPts val="600"/>
              </a:spcAft>
              <a:buBlip>
                <a:blip r:embed="rId4"/>
              </a:buBlip>
            </a:pPr>
            <a:r>
              <a:rPr lang="en-US" sz="2400" dirty="0" smtClean="0">
                <a:solidFill>
                  <a:schemeClr val="bg1"/>
                </a:solidFill>
              </a:rPr>
              <a:t>This </a:t>
            </a:r>
            <a:r>
              <a:rPr lang="en-US" sz="2400" dirty="0">
                <a:solidFill>
                  <a:schemeClr val="bg1"/>
                </a:solidFill>
              </a:rPr>
              <a:t>could </a:t>
            </a:r>
            <a:r>
              <a:rPr lang="en-US" sz="2400" dirty="0" smtClean="0">
                <a:solidFill>
                  <a:schemeClr val="bg1"/>
                </a:solidFill>
              </a:rPr>
              <a:t>be especially </a:t>
            </a:r>
            <a:r>
              <a:rPr lang="en-US" sz="2400" dirty="0">
                <a:solidFill>
                  <a:schemeClr val="bg1"/>
                </a:solidFill>
              </a:rPr>
              <a:t>important if this activity and its fragments are being re-created from a </a:t>
            </a:r>
            <a:r>
              <a:rPr lang="en-US" sz="2400" dirty="0" smtClean="0">
                <a:solidFill>
                  <a:schemeClr val="bg1"/>
                </a:solidFill>
              </a:rPr>
              <a:t>saved state</a:t>
            </a:r>
            <a:r>
              <a:rPr lang="en-US" sz="2400" dirty="0">
                <a:solidFill>
                  <a:schemeClr val="bg1"/>
                </a:solidFill>
              </a:rPr>
              <a:t>. </a:t>
            </a:r>
            <a:endParaRPr lang="en-US" sz="2400" dirty="0" smtClean="0">
              <a:solidFill>
                <a:schemeClr val="bg1"/>
              </a:solidFill>
            </a:endParaRPr>
          </a:p>
          <a:p>
            <a:pPr marL="342900" indent="-342900">
              <a:spcBef>
                <a:spcPct val="20000"/>
              </a:spcBef>
              <a:spcAft>
                <a:spcPts val="600"/>
              </a:spcAft>
              <a:buBlip>
                <a:blip r:embed="rId4"/>
              </a:buBlip>
            </a:pPr>
            <a:r>
              <a:rPr lang="en-US" sz="2400" dirty="0" smtClean="0">
                <a:solidFill>
                  <a:schemeClr val="bg1"/>
                </a:solidFill>
              </a:rPr>
              <a:t>It’s </a:t>
            </a:r>
            <a:r>
              <a:rPr lang="en-US" sz="2400" dirty="0">
                <a:solidFill>
                  <a:schemeClr val="bg1"/>
                </a:solidFill>
              </a:rPr>
              <a:t>also where you can be sure that any other fragment for this activity has </a:t>
            </a:r>
            <a:r>
              <a:rPr lang="en-US" sz="2400" dirty="0" smtClean="0">
                <a:solidFill>
                  <a:schemeClr val="bg1"/>
                </a:solidFill>
              </a:rPr>
              <a:t>been attached </a:t>
            </a:r>
            <a:r>
              <a:rPr lang="en-US" sz="2400" dirty="0">
                <a:solidFill>
                  <a:schemeClr val="bg1"/>
                </a:solidFill>
              </a:rPr>
              <a:t>to your activity.</a:t>
            </a:r>
            <a:endParaRPr lang="en-US" sz="2400" b="1" dirty="0">
              <a:solidFill>
                <a:schemeClr val="bg1"/>
              </a:solidFill>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200" b="1" dirty="0" err="1">
                <a:solidFill>
                  <a:prstClr val="black"/>
                </a:solidFill>
                <a:latin typeface="Arial" pitchFamily="34" charset="0"/>
                <a:ea typeface="+mj-ea"/>
                <a:cs typeface="Arial" pitchFamily="34" charset="0"/>
              </a:rPr>
              <a:t>onActivityCreated</a:t>
            </a:r>
            <a:r>
              <a:rPr lang="en-US" sz="3200" b="1" dirty="0">
                <a:solidFill>
                  <a:prstClr val="black"/>
                </a:solidFill>
                <a:latin typeface="Arial" pitchFamily="34" charset="0"/>
                <a:ea typeface="+mj-ea"/>
                <a:cs typeface="Arial" pitchFamily="34" charset="0"/>
              </a:rPr>
              <a:t>() Callback</a:t>
            </a:r>
            <a:endParaRPr kumimoji="0" lang="en-US" sz="3200" b="1" i="0" u="none" strike="noStrike" kern="0" cap="none" spc="0" normalizeH="0" baseline="0" noProof="0" dirty="0">
              <a:ln>
                <a:noFill/>
              </a:ln>
              <a:solidFill>
                <a:srgbClr val="4F81BD">
                  <a:lumMod val="50000"/>
                </a:srgbClr>
              </a:solidFill>
              <a:effectLst/>
              <a:uLnTx/>
              <a:uFillTx/>
              <a:latin typeface="Calibri"/>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28</a:t>
            </a:fld>
            <a:endParaRPr lang="en-US" sz="1000" dirty="0">
              <a:latin typeface="Arial" pitchFamily="34" charset="0"/>
              <a:cs typeface="Arial" pitchFamily="34" charset="0"/>
            </a:endParaRPr>
          </a:p>
        </p:txBody>
      </p:sp>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26994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a:solidFill>
                  <a:schemeClr val="bg1"/>
                </a:solidFill>
              </a:rPr>
              <a:t> Now your fragment is visible </a:t>
            </a:r>
            <a:r>
              <a:rPr lang="en-US" sz="2400" dirty="0" smtClean="0">
                <a:solidFill>
                  <a:schemeClr val="bg1"/>
                </a:solidFill>
              </a:rPr>
              <a:t>to the </a:t>
            </a:r>
            <a:r>
              <a:rPr lang="en-US" sz="2400" dirty="0">
                <a:solidFill>
                  <a:schemeClr val="bg1"/>
                </a:solidFill>
              </a:rPr>
              <a:t>user. But you haven’t started interacting with the user just yet. This callback is tied </a:t>
            </a:r>
            <a:r>
              <a:rPr lang="en-US" sz="2400" dirty="0" smtClean="0">
                <a:solidFill>
                  <a:schemeClr val="bg1"/>
                </a:solidFill>
              </a:rPr>
              <a:t>to the </a:t>
            </a:r>
            <a:r>
              <a:rPr lang="en-US" sz="2400" dirty="0">
                <a:solidFill>
                  <a:schemeClr val="bg1"/>
                </a:solidFill>
              </a:rPr>
              <a:t>activity’s </a:t>
            </a:r>
            <a:r>
              <a:rPr lang="en-US" sz="2400" dirty="0" err="1">
                <a:solidFill>
                  <a:schemeClr val="bg1"/>
                </a:solidFill>
              </a:rPr>
              <a:t>onStart</a:t>
            </a:r>
            <a:r>
              <a:rPr lang="en-US" sz="2400" dirty="0">
                <a:solidFill>
                  <a:schemeClr val="bg1"/>
                </a:solidFill>
              </a:rPr>
              <a:t>() . </a:t>
            </a:r>
            <a:endParaRPr lang="en-US" sz="2400" dirty="0" smtClean="0">
              <a:solidFill>
                <a:schemeClr val="bg1"/>
              </a:solidFill>
            </a:endParaRPr>
          </a:p>
          <a:p>
            <a:pPr marL="342900" indent="-342900">
              <a:spcBef>
                <a:spcPct val="20000"/>
              </a:spcBef>
              <a:spcAft>
                <a:spcPts val="600"/>
              </a:spcAft>
              <a:buBlip>
                <a:blip r:embed="rId4"/>
              </a:buBlip>
            </a:pPr>
            <a:r>
              <a:rPr lang="en-US" sz="2400" dirty="0" smtClean="0">
                <a:solidFill>
                  <a:schemeClr val="bg1"/>
                </a:solidFill>
              </a:rPr>
              <a:t>As </a:t>
            </a:r>
            <a:r>
              <a:rPr lang="en-US" sz="2400" dirty="0">
                <a:solidFill>
                  <a:schemeClr val="bg1"/>
                </a:solidFill>
              </a:rPr>
              <a:t>such, whereas previously you may have put your logic </a:t>
            </a:r>
            <a:r>
              <a:rPr lang="en-US" sz="2400" dirty="0" smtClean="0">
                <a:solidFill>
                  <a:schemeClr val="bg1"/>
                </a:solidFill>
              </a:rPr>
              <a:t>into the </a:t>
            </a:r>
            <a:r>
              <a:rPr lang="en-US" sz="2400" dirty="0">
                <a:solidFill>
                  <a:schemeClr val="bg1"/>
                </a:solidFill>
              </a:rPr>
              <a:t>activity’s </a:t>
            </a:r>
            <a:r>
              <a:rPr lang="en-US" sz="2400" dirty="0" err="1">
                <a:solidFill>
                  <a:schemeClr val="bg1"/>
                </a:solidFill>
              </a:rPr>
              <a:t>onStart</a:t>
            </a:r>
            <a:r>
              <a:rPr lang="en-US" sz="2400" dirty="0">
                <a:solidFill>
                  <a:schemeClr val="bg1"/>
                </a:solidFill>
              </a:rPr>
              <a:t>() , now you’re more likely to put your logic into the </a:t>
            </a:r>
            <a:r>
              <a:rPr lang="en-US" sz="2400" dirty="0" smtClean="0">
                <a:solidFill>
                  <a:schemeClr val="bg1"/>
                </a:solidFill>
              </a:rPr>
              <a:t>fragment’s </a:t>
            </a:r>
            <a:r>
              <a:rPr lang="en-US" sz="2400" dirty="0" err="1" smtClean="0">
                <a:solidFill>
                  <a:schemeClr val="bg1"/>
                </a:solidFill>
              </a:rPr>
              <a:t>onStart</a:t>
            </a:r>
            <a:r>
              <a:rPr lang="en-US" sz="2400" dirty="0">
                <a:solidFill>
                  <a:schemeClr val="bg1"/>
                </a:solidFill>
              </a:rPr>
              <a:t>() , because that is also where the user interface components are</a:t>
            </a:r>
            <a:r>
              <a:rPr lang="en-US" sz="2400" dirty="0" smtClean="0">
                <a:solidFill>
                  <a:schemeClr val="bg1"/>
                </a:solidFill>
              </a:rPr>
              <a:t>.</a:t>
            </a:r>
          </a:p>
          <a:p>
            <a:pPr>
              <a:spcBef>
                <a:spcPct val="20000"/>
              </a:spcBef>
              <a:spcAft>
                <a:spcPts val="600"/>
              </a:spcAft>
            </a:pPr>
            <a:endParaRPr lang="en-US" sz="2400" b="1" dirty="0">
              <a:solidFill>
                <a:schemeClr val="bg1"/>
              </a:solidFill>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sv-SE" sz="3200" b="1" dirty="0" err="1">
                <a:solidFill>
                  <a:prstClr val="black"/>
                </a:solidFill>
                <a:latin typeface="Arial" pitchFamily="34" charset="0"/>
                <a:ea typeface="+mj-ea"/>
                <a:cs typeface="Arial" pitchFamily="34" charset="0"/>
              </a:rPr>
              <a:t>onStart</a:t>
            </a:r>
            <a:r>
              <a:rPr lang="sv-SE" sz="3200" b="1" dirty="0">
                <a:solidFill>
                  <a:prstClr val="black"/>
                </a:solidFill>
                <a:latin typeface="Arial" pitchFamily="34" charset="0"/>
                <a:ea typeface="+mj-ea"/>
                <a:cs typeface="Arial" pitchFamily="34" charset="0"/>
              </a:rPr>
              <a:t>() Callback</a:t>
            </a:r>
            <a:endParaRPr kumimoji="0" lang="en-US" sz="3200" b="1" i="0" u="none" strike="noStrike" kern="0" cap="none" spc="0" normalizeH="0" baseline="0" noProof="0" dirty="0">
              <a:ln>
                <a:noFill/>
              </a:ln>
              <a:solidFill>
                <a:srgbClr val="4F81BD">
                  <a:lumMod val="50000"/>
                </a:srgbClr>
              </a:solidFill>
              <a:effectLst/>
              <a:uLnTx/>
              <a:uFillTx/>
              <a:latin typeface="Calibri"/>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29</a:t>
            </a:fld>
            <a:endParaRPr lang="en-US" sz="1000" dirty="0">
              <a:latin typeface="Arial" pitchFamily="34" charset="0"/>
              <a:cs typeface="Arial" pitchFamily="34" charset="0"/>
            </a:endParaRPr>
          </a:p>
        </p:txBody>
      </p:sp>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387136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1"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2">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9012" y="-95534"/>
            <a:ext cx="9213012" cy="6243634"/>
          </a:xfrm>
          <a:prstGeom prst="rect">
            <a:avLst/>
          </a:prstGeom>
          <a:pattFill prst="smCheck">
            <a:fgClr>
              <a:schemeClr val="bg2">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9" name="TextBox 8"/>
          <p:cNvSpPr txBox="1"/>
          <p:nvPr/>
        </p:nvSpPr>
        <p:spPr>
          <a:xfrm>
            <a:off x="1028700" y="2743200"/>
            <a:ext cx="7086600" cy="783193"/>
          </a:xfrm>
          <a:prstGeom prst="roundRect">
            <a:avLst/>
          </a:prstGeom>
          <a:noFill/>
          <a:ln w="38100">
            <a:solidFill>
              <a:schemeClr val="tx1"/>
            </a:solidFill>
          </a:ln>
        </p:spPr>
        <p:txBody>
          <a:bodyPr wrap="square" rtlCol="0">
            <a:spAutoFit/>
          </a:bodyPr>
          <a:lstStyle/>
          <a:p>
            <a:pPr algn="ctr"/>
            <a:r>
              <a:rPr lang="en-US" sz="4000" dirty="0" smtClean="0">
                <a:latin typeface="Arial" pitchFamily="34" charset="0"/>
                <a:cs typeface="Arial" pitchFamily="34" charset="0"/>
              </a:rPr>
              <a:t>What is a Fragment?</a:t>
            </a:r>
            <a:endParaRPr lang="en-US" sz="4000" dirty="0">
              <a:latin typeface="Arial" pitchFamily="34" charset="0"/>
              <a:cs typeface="Arial" pitchFamily="34" charset="0"/>
            </a:endParaRPr>
          </a:p>
        </p:txBody>
      </p:sp>
      <p:sp>
        <p:nvSpPr>
          <p:cNvPr id="8" name="Rectangle 7"/>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943338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a:solidFill>
                  <a:schemeClr val="bg1"/>
                </a:solidFill>
              </a:rPr>
              <a:t>  The last callback before the user can interact with your fragment is </a:t>
            </a:r>
            <a:r>
              <a:rPr lang="en-US" sz="2400" dirty="0" err="1">
                <a:solidFill>
                  <a:schemeClr val="bg1"/>
                </a:solidFill>
              </a:rPr>
              <a:t>onResume</a:t>
            </a:r>
            <a:r>
              <a:rPr lang="en-US" sz="2400" dirty="0">
                <a:solidFill>
                  <a:schemeClr val="bg1"/>
                </a:solidFill>
              </a:rPr>
              <a:t>() . </a:t>
            </a:r>
            <a:r>
              <a:rPr lang="en-US" sz="2400" dirty="0" smtClean="0">
                <a:solidFill>
                  <a:schemeClr val="bg1"/>
                </a:solidFill>
              </a:rPr>
              <a:t>This callback </a:t>
            </a:r>
            <a:r>
              <a:rPr lang="en-US" sz="2400" dirty="0">
                <a:solidFill>
                  <a:schemeClr val="bg1"/>
                </a:solidFill>
              </a:rPr>
              <a:t>is tied to the activity’s </a:t>
            </a:r>
            <a:r>
              <a:rPr lang="en-US" sz="2400" dirty="0" err="1">
                <a:solidFill>
                  <a:schemeClr val="bg1"/>
                </a:solidFill>
              </a:rPr>
              <a:t>onResume</a:t>
            </a:r>
            <a:r>
              <a:rPr lang="en-US" sz="2400" dirty="0">
                <a:solidFill>
                  <a:schemeClr val="bg1"/>
                </a:solidFill>
              </a:rPr>
              <a:t>() . </a:t>
            </a:r>
            <a:endParaRPr lang="en-US" sz="2400" dirty="0" smtClean="0">
              <a:solidFill>
                <a:schemeClr val="bg1"/>
              </a:solidFill>
            </a:endParaRPr>
          </a:p>
          <a:p>
            <a:pPr marL="342900" indent="-342900">
              <a:spcBef>
                <a:spcPct val="20000"/>
              </a:spcBef>
              <a:spcAft>
                <a:spcPts val="600"/>
              </a:spcAft>
              <a:buBlip>
                <a:blip r:embed="rId4"/>
              </a:buBlip>
            </a:pPr>
            <a:r>
              <a:rPr lang="en-US" sz="2400" dirty="0" smtClean="0">
                <a:solidFill>
                  <a:schemeClr val="bg1"/>
                </a:solidFill>
              </a:rPr>
              <a:t>When </a:t>
            </a:r>
            <a:r>
              <a:rPr lang="en-US" sz="2400" dirty="0">
                <a:solidFill>
                  <a:schemeClr val="bg1"/>
                </a:solidFill>
              </a:rPr>
              <a:t>this callback returns, the user is </a:t>
            </a:r>
            <a:r>
              <a:rPr lang="en-US" sz="2400" dirty="0" smtClean="0">
                <a:solidFill>
                  <a:schemeClr val="bg1"/>
                </a:solidFill>
              </a:rPr>
              <a:t>free to </a:t>
            </a:r>
            <a:r>
              <a:rPr lang="en-US" sz="2400" dirty="0">
                <a:solidFill>
                  <a:schemeClr val="bg1"/>
                </a:solidFill>
              </a:rPr>
              <a:t>interact with this fragment. For example, if you have a camera preview in </a:t>
            </a:r>
            <a:r>
              <a:rPr lang="en-US" sz="2400" dirty="0" smtClean="0">
                <a:solidFill>
                  <a:schemeClr val="bg1"/>
                </a:solidFill>
              </a:rPr>
              <a:t>your fragment</a:t>
            </a:r>
            <a:r>
              <a:rPr lang="en-US" sz="2400" dirty="0">
                <a:solidFill>
                  <a:schemeClr val="bg1"/>
                </a:solidFill>
              </a:rPr>
              <a:t>, you would probably enable it in the fragment’s </a:t>
            </a:r>
            <a:r>
              <a:rPr lang="en-US" sz="2400" dirty="0" err="1">
                <a:solidFill>
                  <a:schemeClr val="bg1"/>
                </a:solidFill>
              </a:rPr>
              <a:t>onResume</a:t>
            </a:r>
            <a:r>
              <a:rPr lang="en-US" sz="2400" dirty="0">
                <a:solidFill>
                  <a:schemeClr val="bg1"/>
                </a:solidFill>
              </a:rPr>
              <a:t>().</a:t>
            </a:r>
          </a:p>
          <a:p>
            <a:pPr marL="342900" indent="-342900">
              <a:spcBef>
                <a:spcPct val="20000"/>
              </a:spcBef>
              <a:spcAft>
                <a:spcPts val="600"/>
              </a:spcAft>
              <a:buBlip>
                <a:blip r:embed="rId4"/>
              </a:buBlip>
            </a:pPr>
            <a:r>
              <a:rPr lang="en-US" sz="2400" dirty="0">
                <a:solidFill>
                  <a:schemeClr val="bg1"/>
                </a:solidFill>
              </a:rPr>
              <a:t>So now you’ve reached the point where the app is busily making the user happy. </a:t>
            </a:r>
            <a:endParaRPr lang="en-US" sz="2400" dirty="0" smtClean="0">
              <a:solidFill>
                <a:schemeClr val="bg1"/>
              </a:solidFill>
            </a:endParaRPr>
          </a:p>
          <a:p>
            <a:pPr marL="342900" indent="-342900">
              <a:spcBef>
                <a:spcPct val="20000"/>
              </a:spcBef>
              <a:spcAft>
                <a:spcPts val="600"/>
              </a:spcAft>
              <a:buBlip>
                <a:blip r:embed="rId4"/>
              </a:buBlip>
            </a:pPr>
            <a:r>
              <a:rPr lang="en-US" sz="2400" dirty="0" smtClean="0">
                <a:solidFill>
                  <a:schemeClr val="bg1"/>
                </a:solidFill>
              </a:rPr>
              <a:t>And then </a:t>
            </a:r>
            <a:r>
              <a:rPr lang="en-US" sz="2400" dirty="0">
                <a:solidFill>
                  <a:schemeClr val="bg1"/>
                </a:solidFill>
              </a:rPr>
              <a:t>the user decides to get out of your app, either by </a:t>
            </a:r>
            <a:r>
              <a:rPr lang="en-US" sz="2400" dirty="0" err="1">
                <a:solidFill>
                  <a:schemeClr val="bg1"/>
                </a:solidFill>
              </a:rPr>
              <a:t>Back’ing</a:t>
            </a:r>
            <a:r>
              <a:rPr lang="en-US" sz="2400" dirty="0">
                <a:solidFill>
                  <a:schemeClr val="bg1"/>
                </a:solidFill>
              </a:rPr>
              <a:t> out, or by pressing </a:t>
            </a:r>
            <a:r>
              <a:rPr lang="en-US" sz="2400" dirty="0" smtClean="0">
                <a:solidFill>
                  <a:schemeClr val="bg1"/>
                </a:solidFill>
              </a:rPr>
              <a:t>the Home button</a:t>
            </a:r>
            <a:r>
              <a:rPr lang="en-US" sz="2400" dirty="0">
                <a:solidFill>
                  <a:schemeClr val="bg1"/>
                </a:solidFill>
              </a:rPr>
              <a:t>.</a:t>
            </a:r>
            <a:endParaRPr lang="en-US" sz="2400" b="1" dirty="0">
              <a:solidFill>
                <a:schemeClr val="bg1"/>
              </a:solidFill>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sv-SE" sz="3200" b="1" dirty="0" err="1">
                <a:solidFill>
                  <a:prstClr val="black"/>
                </a:solidFill>
                <a:latin typeface="Arial" pitchFamily="34" charset="0"/>
                <a:ea typeface="+mj-ea"/>
                <a:cs typeface="Arial" pitchFamily="34" charset="0"/>
              </a:rPr>
              <a:t>onResume</a:t>
            </a:r>
            <a:r>
              <a:rPr lang="sv-SE" sz="3200" b="1" dirty="0">
                <a:solidFill>
                  <a:prstClr val="black"/>
                </a:solidFill>
                <a:latin typeface="Arial" pitchFamily="34" charset="0"/>
                <a:ea typeface="+mj-ea"/>
                <a:cs typeface="Arial" pitchFamily="34" charset="0"/>
              </a:rPr>
              <a:t>() Callback</a:t>
            </a:r>
            <a:endParaRPr kumimoji="0" lang="en-US" sz="3200" b="1" i="0" u="none" strike="noStrike" kern="0" cap="none" spc="0" normalizeH="0" baseline="0" noProof="0" dirty="0">
              <a:ln>
                <a:noFill/>
              </a:ln>
              <a:solidFill>
                <a:srgbClr val="4F81BD">
                  <a:lumMod val="50000"/>
                </a:srgbClr>
              </a:solidFill>
              <a:effectLst/>
              <a:uLnTx/>
              <a:uFillTx/>
              <a:latin typeface="Calibri"/>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30</a:t>
            </a:fld>
            <a:endParaRPr lang="en-US" sz="1000" dirty="0">
              <a:latin typeface="Arial" pitchFamily="34" charset="0"/>
              <a:cs typeface="Arial" pitchFamily="34" charset="0"/>
            </a:endParaRPr>
          </a:p>
        </p:txBody>
      </p:sp>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456143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a:solidFill>
                  <a:schemeClr val="bg1"/>
                </a:solidFill>
              </a:rPr>
              <a:t>Then it can happen that the activity is paused and so the activity’s </a:t>
            </a:r>
            <a:r>
              <a:rPr lang="en-US" sz="2400" b="1" dirty="0" err="1">
                <a:solidFill>
                  <a:schemeClr val="bg1"/>
                </a:solidFill>
              </a:rPr>
              <a:t>onPause</a:t>
            </a:r>
            <a:r>
              <a:rPr lang="en-US" sz="2400" dirty="0">
                <a:solidFill>
                  <a:schemeClr val="bg1"/>
                </a:solidFill>
              </a:rPr>
              <a:t> is called. </a:t>
            </a:r>
            <a:r>
              <a:rPr lang="en-US" sz="2400" dirty="0" smtClean="0">
                <a:solidFill>
                  <a:schemeClr val="bg1"/>
                </a:solidFill>
              </a:rPr>
              <a:t>Well </a:t>
            </a:r>
            <a:r>
              <a:rPr lang="en-US" sz="2400" b="1" dirty="0" err="1">
                <a:solidFill>
                  <a:schemeClr val="bg1"/>
                </a:solidFill>
              </a:rPr>
              <a:t>onPause</a:t>
            </a:r>
            <a:r>
              <a:rPr lang="en-US" sz="2400" dirty="0">
                <a:solidFill>
                  <a:schemeClr val="bg1"/>
                </a:solidFill>
              </a:rPr>
              <a:t> fragment method is called too. </a:t>
            </a:r>
            <a:endParaRPr lang="en-US" sz="2400" dirty="0" smtClean="0">
              <a:solidFill>
                <a:schemeClr val="bg1"/>
              </a:solidFill>
            </a:endParaRPr>
          </a:p>
          <a:p>
            <a:pPr marL="342900" indent="-342900">
              <a:spcBef>
                <a:spcPct val="20000"/>
              </a:spcBef>
              <a:spcAft>
                <a:spcPts val="600"/>
              </a:spcAft>
              <a:buBlip>
                <a:blip r:embed="rId4"/>
              </a:buBlip>
            </a:pPr>
            <a:r>
              <a:rPr lang="en-US" sz="2400" dirty="0" smtClean="0">
                <a:solidFill>
                  <a:schemeClr val="bg1"/>
                </a:solidFill>
              </a:rPr>
              <a:t>After </a:t>
            </a:r>
            <a:r>
              <a:rPr lang="en-US" sz="2400" dirty="0">
                <a:solidFill>
                  <a:schemeClr val="bg1"/>
                </a:solidFill>
              </a:rPr>
              <a:t>it it can happen that the OS decides to destroy our fragment view and so </a:t>
            </a:r>
            <a:r>
              <a:rPr lang="en-US" sz="2400" b="1" dirty="0" err="1">
                <a:solidFill>
                  <a:schemeClr val="bg1"/>
                </a:solidFill>
              </a:rPr>
              <a:t>onDestroyView</a:t>
            </a:r>
            <a:r>
              <a:rPr lang="en-US" sz="2400" dirty="0">
                <a:solidFill>
                  <a:schemeClr val="bg1"/>
                </a:solidFill>
              </a:rPr>
              <a:t> is called. </a:t>
            </a:r>
            <a:endParaRPr lang="en-US" sz="2400" dirty="0" smtClean="0">
              <a:solidFill>
                <a:schemeClr val="bg1"/>
              </a:solidFill>
            </a:endParaRPr>
          </a:p>
          <a:p>
            <a:pPr marL="342900" indent="-342900">
              <a:spcBef>
                <a:spcPct val="20000"/>
              </a:spcBef>
              <a:spcAft>
                <a:spcPts val="600"/>
              </a:spcAft>
              <a:buBlip>
                <a:blip r:embed="rId4"/>
              </a:buBlip>
            </a:pPr>
            <a:r>
              <a:rPr lang="en-US" sz="2400" dirty="0" smtClean="0">
                <a:solidFill>
                  <a:schemeClr val="bg1"/>
                </a:solidFill>
              </a:rPr>
              <a:t>After </a:t>
            </a:r>
            <a:r>
              <a:rPr lang="en-US" sz="2400" dirty="0">
                <a:solidFill>
                  <a:schemeClr val="bg1"/>
                </a:solidFill>
              </a:rPr>
              <a:t>it, if the system decides to dismiss our fragment it calls </a:t>
            </a:r>
            <a:r>
              <a:rPr lang="en-US" sz="2400" b="1" dirty="0" err="1">
                <a:solidFill>
                  <a:schemeClr val="bg1"/>
                </a:solidFill>
              </a:rPr>
              <a:t>onDestroy</a:t>
            </a:r>
            <a:r>
              <a:rPr lang="en-US" sz="2400" dirty="0">
                <a:solidFill>
                  <a:schemeClr val="bg1"/>
                </a:solidFill>
              </a:rPr>
              <a:t> method. Here we should release all the connection active and so on because our fragment is close to die. Even if it is during the destroy phase it is still attached to the father activity</a:t>
            </a:r>
            <a:r>
              <a:rPr lang="en-US" sz="2400" dirty="0" smtClean="0">
                <a:solidFill>
                  <a:schemeClr val="bg1"/>
                </a:solidFill>
              </a:rPr>
              <a:t>. The </a:t>
            </a:r>
            <a:r>
              <a:rPr lang="en-US" sz="2400" dirty="0">
                <a:solidFill>
                  <a:schemeClr val="bg1"/>
                </a:solidFill>
              </a:rPr>
              <a:t>last step is detach the fragment from the activity and it happens when </a:t>
            </a:r>
            <a:r>
              <a:rPr lang="en-US" sz="2400" b="1" dirty="0" err="1">
                <a:solidFill>
                  <a:schemeClr val="bg1"/>
                </a:solidFill>
              </a:rPr>
              <a:t>onDetach</a:t>
            </a:r>
            <a:r>
              <a:rPr lang="en-US" sz="2400" dirty="0">
                <a:solidFill>
                  <a:schemeClr val="bg1"/>
                </a:solidFill>
              </a:rPr>
              <a:t> is called.</a:t>
            </a:r>
            <a:endParaRPr lang="en-US" sz="2400" b="1" dirty="0">
              <a:solidFill>
                <a:schemeClr val="bg1"/>
              </a:solidFill>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200" b="1" noProof="0" dirty="0" smtClean="0">
                <a:solidFill>
                  <a:prstClr val="black"/>
                </a:solidFill>
                <a:latin typeface="Arial" pitchFamily="34" charset="0"/>
                <a:ea typeface="+mj-ea"/>
                <a:cs typeface="Arial" pitchFamily="34" charset="0"/>
              </a:rPr>
              <a:t>On App Close</a:t>
            </a:r>
            <a:endParaRPr kumimoji="0" lang="en-US" sz="3200" b="1" i="0" u="none" strike="noStrike" kern="0" cap="none" spc="0" normalizeH="0" baseline="0" noProof="0" dirty="0">
              <a:ln>
                <a:noFill/>
              </a:ln>
              <a:solidFill>
                <a:srgbClr val="4F81BD">
                  <a:lumMod val="50000"/>
                </a:srgbClr>
              </a:solidFill>
              <a:effectLst/>
              <a:uLnTx/>
              <a:uFillTx/>
              <a:latin typeface="Calibri"/>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31</a:t>
            </a:fld>
            <a:endParaRPr lang="en-US" sz="1000" dirty="0">
              <a:latin typeface="Arial" pitchFamily="34" charset="0"/>
              <a:cs typeface="Arial" pitchFamily="34" charset="0"/>
            </a:endParaRPr>
          </a:p>
        </p:txBody>
      </p:sp>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958324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3200" b="1" dirty="0" smtClean="0">
                <a:solidFill>
                  <a:srgbClr val="000000"/>
                </a:solidFill>
                <a:latin typeface="Arial"/>
                <a:cs typeface="Arial"/>
              </a:rPr>
              <a:t>Topic #1</a:t>
            </a:r>
            <a:endParaRPr lang="en-US" sz="3200" b="1" dirty="0">
              <a:solidFill>
                <a:srgbClr val="000000"/>
              </a:solidFill>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32</a:t>
            </a:fld>
            <a:endParaRPr lang="en-US" sz="1000" dirty="0">
              <a:latin typeface="Arial" pitchFamily="34" charset="0"/>
              <a:cs typeface="Arial" pitchFamily="34" charset="0"/>
            </a:endParaRPr>
          </a:p>
        </p:txBody>
      </p:sp>
      <p:pic>
        <p:nvPicPr>
          <p:cNvPr id="15" name="Picture 5" descr="androids.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971800"/>
            <a:ext cx="5105400"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txBox="1">
            <a:spLocks/>
          </p:cNvSpPr>
          <p:nvPr/>
        </p:nvSpPr>
        <p:spPr>
          <a:xfrm>
            <a:off x="685800" y="2209800"/>
            <a:ext cx="7772400" cy="990600"/>
          </a:xfrm>
          <a:prstGeom prst="rect">
            <a:avLst/>
          </a:prstGeom>
        </p:spPr>
        <p:txBody>
          <a:bodyPr anchor="ctr">
            <a:normAutofit/>
          </a:bodyPr>
          <a:lstStyle/>
          <a:p>
            <a:pPr algn="ctr" fontAlgn="auto">
              <a:spcAft>
                <a:spcPts val="0"/>
              </a:spcAft>
              <a:defRPr/>
            </a:pPr>
            <a:r>
              <a:rPr lang="en-US" sz="3600" b="1" dirty="0" smtClean="0">
                <a:solidFill>
                  <a:schemeClr val="accent1">
                    <a:lumMod val="75000"/>
                  </a:schemeClr>
                </a:solidFill>
                <a:latin typeface="+mj-lt"/>
                <a:ea typeface="+mj-ea"/>
                <a:cs typeface="+mj-cs"/>
              </a:rPr>
              <a:t>Lifecycle of a Fragment</a:t>
            </a:r>
            <a:endParaRPr lang="en-US" sz="3600" b="1" dirty="0">
              <a:solidFill>
                <a:schemeClr val="accent1">
                  <a:lumMod val="75000"/>
                </a:schemeClr>
              </a:solidFill>
              <a:latin typeface="+mj-lt"/>
              <a:ea typeface="+mj-ea"/>
              <a:cs typeface="+mj-cs"/>
            </a:endParaRPr>
          </a:p>
        </p:txBody>
      </p:sp>
      <p:sp>
        <p:nvSpPr>
          <p:cNvPr id="14" name="Rectangle 13"/>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627604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schemeClr val="bg2">
                    <a:lumMod val="75000"/>
                  </a:schemeClr>
                </a:solidFill>
                <a:latin typeface="Arial" pitchFamily="34" charset="0"/>
                <a:cs typeface="Arial" pitchFamily="34" charset="0"/>
              </a:rPr>
              <a:t>Create a New Project</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33</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4-02-15 at 10.30.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609600"/>
            <a:ext cx="6833133" cy="5537200"/>
          </a:xfrm>
          <a:prstGeom prst="rect">
            <a:avLst/>
          </a:prstGeom>
        </p:spPr>
      </p:pic>
      <p:sp>
        <p:nvSpPr>
          <p:cNvPr id="14" name="Rectangle 13"/>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431015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schemeClr val="bg2">
                    <a:lumMod val="75000"/>
                  </a:schemeClr>
                </a:solidFill>
                <a:latin typeface="Arial" pitchFamily="34" charset="0"/>
                <a:cs typeface="Arial" pitchFamily="34" charset="0"/>
              </a:rPr>
              <a:t>Add Methods</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34</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creen Shot 2014-02-15 at 10.32.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609600"/>
            <a:ext cx="5715000" cy="5562600"/>
          </a:xfrm>
          <a:prstGeom prst="rect">
            <a:avLst/>
          </a:prstGeom>
        </p:spPr>
      </p:pic>
      <p:sp>
        <p:nvSpPr>
          <p:cNvPr id="15" name="Rectangle 14"/>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5736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schemeClr val="bg2">
                    <a:lumMod val="75000"/>
                  </a:schemeClr>
                </a:solidFill>
                <a:latin typeface="Arial" pitchFamily="34" charset="0"/>
                <a:cs typeface="Arial" pitchFamily="34" charset="0"/>
              </a:rPr>
              <a:t>Output</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35</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4-02-15 at 9.57.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685800"/>
            <a:ext cx="8839200" cy="5370643"/>
          </a:xfrm>
          <a:prstGeom prst="rect">
            <a:avLst/>
          </a:prstGeom>
        </p:spPr>
      </p:pic>
      <p:sp>
        <p:nvSpPr>
          <p:cNvPr id="16" name="Rounded Rectangle 15"/>
          <p:cNvSpPr/>
          <p:nvPr/>
        </p:nvSpPr>
        <p:spPr>
          <a:xfrm>
            <a:off x="6629400" y="5257800"/>
            <a:ext cx="2514600" cy="838200"/>
          </a:xfrm>
          <a:prstGeom prst="round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59662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schemeClr val="bg2">
                    <a:lumMod val="75000"/>
                  </a:schemeClr>
                </a:solidFill>
                <a:latin typeface="Arial" pitchFamily="34" charset="0"/>
                <a:cs typeface="Arial" pitchFamily="34" charset="0"/>
              </a:rPr>
              <a:t>When App Starts</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36</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creen Shot 2014-02-15 at 10.27.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685800"/>
            <a:ext cx="8229600" cy="5410200"/>
          </a:xfrm>
          <a:prstGeom prst="rect">
            <a:avLst/>
          </a:prstGeom>
        </p:spPr>
      </p:pic>
      <p:sp>
        <p:nvSpPr>
          <p:cNvPr id="5" name="Oval 4"/>
          <p:cNvSpPr/>
          <p:nvPr/>
        </p:nvSpPr>
        <p:spPr>
          <a:xfrm>
            <a:off x="5791200" y="1676400"/>
            <a:ext cx="2590800" cy="10668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038313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schemeClr val="bg2">
                    <a:lumMod val="75000"/>
                  </a:schemeClr>
                </a:solidFill>
                <a:latin typeface="Arial" pitchFamily="34" charset="0"/>
                <a:cs typeface="Arial" pitchFamily="34" charset="0"/>
              </a:rPr>
              <a:t>On Orientation Change</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37</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4-02-15 at 10.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685800"/>
            <a:ext cx="8610600" cy="5334000"/>
          </a:xfrm>
          <a:prstGeom prst="rect">
            <a:avLst/>
          </a:prstGeom>
        </p:spPr>
      </p:pic>
      <p:sp>
        <p:nvSpPr>
          <p:cNvPr id="16" name="Oval 15"/>
          <p:cNvSpPr/>
          <p:nvPr/>
        </p:nvSpPr>
        <p:spPr>
          <a:xfrm>
            <a:off x="6400800" y="1828800"/>
            <a:ext cx="2590800" cy="12192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99685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a:solidFill>
                  <a:schemeClr val="bg2">
                    <a:lumMod val="75000"/>
                  </a:schemeClr>
                </a:solidFill>
                <a:latin typeface="Arial" pitchFamily="34" charset="0"/>
                <a:cs typeface="Arial" pitchFamily="34" charset="0"/>
              </a:rPr>
              <a:t>On Orientation </a:t>
            </a:r>
            <a:r>
              <a:rPr lang="en-US" sz="2800" b="1" dirty="0" smtClean="0">
                <a:solidFill>
                  <a:schemeClr val="bg2">
                    <a:lumMod val="75000"/>
                  </a:schemeClr>
                </a:solidFill>
                <a:latin typeface="Arial" pitchFamily="34" charset="0"/>
                <a:cs typeface="Arial" pitchFamily="34" charset="0"/>
              </a:rPr>
              <a:t>Change App Resumes</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38</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creen Shot 2014-02-15 at 10.28.2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685800"/>
            <a:ext cx="8686800" cy="5257800"/>
          </a:xfrm>
          <a:prstGeom prst="rect">
            <a:avLst/>
          </a:prstGeom>
        </p:spPr>
      </p:pic>
      <p:sp>
        <p:nvSpPr>
          <p:cNvPr id="16" name="Oval 15"/>
          <p:cNvSpPr/>
          <p:nvPr/>
        </p:nvSpPr>
        <p:spPr>
          <a:xfrm>
            <a:off x="6400800" y="2895600"/>
            <a:ext cx="2590800" cy="12192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46862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schemeClr val="bg2">
                    <a:lumMod val="75000"/>
                  </a:schemeClr>
                </a:solidFill>
                <a:latin typeface="Arial" pitchFamily="34" charset="0"/>
                <a:cs typeface="Arial" pitchFamily="34" charset="0"/>
              </a:rPr>
              <a:t>Back Key Pressed</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39</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4-02-15 at 10.29.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685800"/>
            <a:ext cx="8839200" cy="5324225"/>
          </a:xfrm>
          <a:prstGeom prst="rect">
            <a:avLst/>
          </a:prstGeom>
        </p:spPr>
      </p:pic>
      <p:sp>
        <p:nvSpPr>
          <p:cNvPr id="16" name="Oval 15"/>
          <p:cNvSpPr/>
          <p:nvPr/>
        </p:nvSpPr>
        <p:spPr>
          <a:xfrm>
            <a:off x="6400800" y="4953000"/>
            <a:ext cx="2590800" cy="990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967972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1" name="Rounded Rectangle 10"/>
          <p:cNvSpPr/>
          <p:nvPr/>
        </p:nvSpPr>
        <p:spPr>
          <a:xfrm>
            <a:off x="175260" y="685801"/>
            <a:ext cx="8793480" cy="54102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a:solidFill>
                  <a:srgbClr val="000000"/>
                </a:solidFill>
              </a:rPr>
              <a:t>A Fragment is a piece of an application's user interface or behavior that can be placed in an Activity which enable more modular activity design. </a:t>
            </a:r>
            <a:endParaRPr lang="en-US" sz="2400" dirty="0" smtClean="0">
              <a:solidFill>
                <a:srgbClr val="000000"/>
              </a:solidFill>
            </a:endParaRPr>
          </a:p>
          <a:p>
            <a:pPr marL="342900" indent="-342900">
              <a:spcBef>
                <a:spcPct val="20000"/>
              </a:spcBef>
              <a:spcAft>
                <a:spcPts val="600"/>
              </a:spcAft>
              <a:buBlip>
                <a:blip r:embed="rId4"/>
              </a:buBlip>
            </a:pPr>
            <a:r>
              <a:rPr lang="en-US" sz="2400" dirty="0" smtClean="0">
                <a:solidFill>
                  <a:srgbClr val="000000"/>
                </a:solidFill>
              </a:rPr>
              <a:t>It </a:t>
            </a:r>
            <a:r>
              <a:rPr lang="en-US" sz="2400" dirty="0">
                <a:solidFill>
                  <a:srgbClr val="000000"/>
                </a:solidFill>
              </a:rPr>
              <a:t>will not be wrong if we say, a fragment is a kind of </a:t>
            </a:r>
            <a:r>
              <a:rPr lang="en-US" sz="2400" b="1" dirty="0">
                <a:solidFill>
                  <a:srgbClr val="000000"/>
                </a:solidFill>
              </a:rPr>
              <a:t>sub-</a:t>
            </a:r>
            <a:r>
              <a:rPr lang="en-US" sz="2400" b="1" dirty="0" err="1">
                <a:solidFill>
                  <a:srgbClr val="000000"/>
                </a:solidFill>
              </a:rPr>
              <a:t>acitivity</a:t>
            </a:r>
            <a:r>
              <a:rPr lang="en-US" sz="2400" dirty="0">
                <a:solidFill>
                  <a:srgbClr val="000000"/>
                </a:solidFill>
              </a:rPr>
              <a:t>. Following are important points about </a:t>
            </a:r>
            <a:r>
              <a:rPr lang="en-US" sz="2400" dirty="0" smtClean="0">
                <a:solidFill>
                  <a:srgbClr val="000000"/>
                </a:solidFill>
              </a:rPr>
              <a:t>fragment.</a:t>
            </a:r>
          </a:p>
          <a:p>
            <a:pPr marL="342900" indent="-342900">
              <a:spcBef>
                <a:spcPct val="20000"/>
              </a:spcBef>
              <a:spcAft>
                <a:spcPts val="600"/>
              </a:spcAft>
              <a:buBlip>
                <a:blip r:embed="rId4"/>
              </a:buBlip>
            </a:pPr>
            <a:r>
              <a:rPr lang="en-US" sz="2400" dirty="0" smtClean="0">
                <a:solidFill>
                  <a:srgbClr val="000000"/>
                </a:solidFill>
              </a:rPr>
              <a:t>A </a:t>
            </a:r>
            <a:r>
              <a:rPr lang="en-US" sz="2400" dirty="0">
                <a:solidFill>
                  <a:srgbClr val="000000"/>
                </a:solidFill>
              </a:rPr>
              <a:t>fragment has its own layout and its own behavior with its own lifecycle callbacks.</a:t>
            </a:r>
          </a:p>
          <a:p>
            <a:pPr marL="342900" indent="-342900">
              <a:spcBef>
                <a:spcPct val="20000"/>
              </a:spcBef>
              <a:spcAft>
                <a:spcPts val="600"/>
              </a:spcAft>
              <a:buBlip>
                <a:blip r:embed="rId4"/>
              </a:buBlip>
            </a:pPr>
            <a:r>
              <a:rPr lang="en-US" sz="2400" dirty="0" smtClean="0">
                <a:solidFill>
                  <a:srgbClr val="000000"/>
                </a:solidFill>
              </a:rPr>
              <a:t>You </a:t>
            </a:r>
            <a:r>
              <a:rPr lang="en-US" sz="2400" dirty="0">
                <a:solidFill>
                  <a:srgbClr val="000000"/>
                </a:solidFill>
              </a:rPr>
              <a:t>can add or remove fragments in an activity while the activity is running.</a:t>
            </a:r>
          </a:p>
          <a:p>
            <a:pPr marL="342900" indent="-342900">
              <a:spcBef>
                <a:spcPct val="20000"/>
              </a:spcBef>
              <a:spcAft>
                <a:spcPts val="600"/>
              </a:spcAft>
              <a:buBlip>
                <a:blip r:embed="rId4"/>
              </a:buBlip>
            </a:pPr>
            <a:r>
              <a:rPr lang="en-US" sz="2400" dirty="0" smtClean="0">
                <a:solidFill>
                  <a:srgbClr val="000000"/>
                </a:solidFill>
              </a:rPr>
              <a:t>You </a:t>
            </a:r>
            <a:r>
              <a:rPr lang="en-US" sz="2400" dirty="0">
                <a:solidFill>
                  <a:srgbClr val="000000"/>
                </a:solidFill>
              </a:rPr>
              <a:t>can combine multiple fragments in a single activity to build a multi-pane UI</a:t>
            </a:r>
            <a:r>
              <a:rPr lang="en-US" sz="2400" dirty="0" smtClean="0">
                <a:solidFill>
                  <a:srgbClr val="000000"/>
                </a:solidFill>
              </a:rPr>
              <a:t>.</a:t>
            </a:r>
            <a:endParaRPr lang="en-US" sz="2400" dirty="0">
              <a:solidFill>
                <a:srgbClr val="000000"/>
              </a:solidFill>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What is a Fragment?</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4</a:t>
            </a:fld>
            <a:endParaRPr lang="en-US" sz="1000" dirty="0">
              <a:solidFill>
                <a:prstClr val="white"/>
              </a:solidFill>
              <a:latin typeface="Arial" pitchFamily="34" charset="0"/>
              <a:cs typeface="Arial" pitchFamily="34" charset="0"/>
            </a:endParaRPr>
          </a:p>
        </p:txBody>
      </p:sp>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080563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1"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2">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9012" y="-95534"/>
            <a:ext cx="9213012" cy="6243634"/>
          </a:xfrm>
          <a:prstGeom prst="rect">
            <a:avLst/>
          </a:prstGeom>
          <a:pattFill prst="smCheck">
            <a:fgClr>
              <a:schemeClr val="bg2">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9" name="TextBox 8"/>
          <p:cNvSpPr txBox="1"/>
          <p:nvPr/>
        </p:nvSpPr>
        <p:spPr>
          <a:xfrm>
            <a:off x="1028700" y="2743200"/>
            <a:ext cx="7086600" cy="783193"/>
          </a:xfrm>
          <a:prstGeom prst="roundRect">
            <a:avLst/>
          </a:prstGeom>
          <a:noFill/>
          <a:ln w="38100">
            <a:solidFill>
              <a:schemeClr val="tx1"/>
            </a:solidFill>
          </a:ln>
        </p:spPr>
        <p:txBody>
          <a:bodyPr wrap="square" rtlCol="0">
            <a:spAutoFit/>
          </a:bodyPr>
          <a:lstStyle/>
          <a:p>
            <a:pPr algn="ctr"/>
            <a:r>
              <a:rPr lang="en-US" sz="4000" dirty="0" smtClean="0">
                <a:latin typeface="Arial" pitchFamily="34" charset="0"/>
                <a:cs typeface="Arial" pitchFamily="34" charset="0"/>
              </a:rPr>
              <a:t>Adding Fragments in JAVA</a:t>
            </a:r>
            <a:endParaRPr lang="en-US" sz="4000" dirty="0">
              <a:latin typeface="Arial" pitchFamily="34" charset="0"/>
              <a:cs typeface="Arial" pitchFamily="34" charset="0"/>
            </a:endParaRPr>
          </a:p>
        </p:txBody>
      </p:sp>
      <p:sp>
        <p:nvSpPr>
          <p:cNvPr id="8" name="Rectangle 7"/>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9121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1" name="Rounded Rectangle 10"/>
          <p:cNvSpPr/>
          <p:nvPr/>
        </p:nvSpPr>
        <p:spPr>
          <a:xfrm>
            <a:off x="175260" y="685801"/>
            <a:ext cx="8793480" cy="54102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a:solidFill>
                  <a:schemeClr val="bg1"/>
                </a:solidFill>
              </a:rPr>
              <a:t>The primary classes related to fragments are:</a:t>
            </a:r>
          </a:p>
          <a:p>
            <a:pPr marL="342900" indent="-342900">
              <a:spcBef>
                <a:spcPct val="20000"/>
              </a:spcBef>
              <a:spcAft>
                <a:spcPts val="600"/>
              </a:spcAft>
              <a:buBlip>
                <a:blip r:embed="rId4"/>
              </a:buBlip>
            </a:pPr>
            <a:r>
              <a:rPr lang="en-US" sz="2400" dirty="0" err="1">
                <a:solidFill>
                  <a:schemeClr val="bg1"/>
                </a:solidFill>
              </a:rPr>
              <a:t>android.app.Fragment</a:t>
            </a:r>
            <a:endParaRPr lang="en-US" sz="2400" dirty="0">
              <a:solidFill>
                <a:schemeClr val="bg1"/>
              </a:solidFill>
            </a:endParaRPr>
          </a:p>
          <a:p>
            <a:pPr>
              <a:spcBef>
                <a:spcPct val="20000"/>
              </a:spcBef>
              <a:spcAft>
                <a:spcPts val="600"/>
              </a:spcAft>
            </a:pPr>
            <a:r>
              <a:rPr lang="en-US" sz="2400" dirty="0">
                <a:solidFill>
                  <a:schemeClr val="bg1"/>
                </a:solidFill>
              </a:rPr>
              <a:t>The base class for all fragment </a:t>
            </a:r>
            <a:r>
              <a:rPr lang="en-US" sz="2400" dirty="0" smtClean="0">
                <a:solidFill>
                  <a:schemeClr val="bg1"/>
                </a:solidFill>
              </a:rPr>
              <a:t>definitions</a:t>
            </a:r>
          </a:p>
          <a:p>
            <a:pPr>
              <a:spcBef>
                <a:spcPct val="20000"/>
              </a:spcBef>
              <a:spcAft>
                <a:spcPts val="600"/>
              </a:spcAft>
            </a:pPr>
            <a:endParaRPr lang="en-US" sz="2400" dirty="0">
              <a:solidFill>
                <a:schemeClr val="bg1"/>
              </a:solidFill>
            </a:endParaRPr>
          </a:p>
          <a:p>
            <a:pPr marL="342900" indent="-342900">
              <a:spcBef>
                <a:spcPct val="20000"/>
              </a:spcBef>
              <a:spcAft>
                <a:spcPts val="600"/>
              </a:spcAft>
              <a:buBlip>
                <a:blip r:embed="rId4"/>
              </a:buBlip>
            </a:pPr>
            <a:r>
              <a:rPr lang="en-US" sz="2400" dirty="0" err="1">
                <a:solidFill>
                  <a:schemeClr val="bg1"/>
                </a:solidFill>
              </a:rPr>
              <a:t>android.app.FragmentManager</a:t>
            </a:r>
            <a:endParaRPr lang="en-US" sz="2400" dirty="0">
              <a:solidFill>
                <a:schemeClr val="bg1"/>
              </a:solidFill>
            </a:endParaRPr>
          </a:p>
          <a:p>
            <a:pPr>
              <a:spcBef>
                <a:spcPct val="20000"/>
              </a:spcBef>
              <a:spcAft>
                <a:spcPts val="600"/>
              </a:spcAft>
            </a:pPr>
            <a:r>
              <a:rPr lang="en-US" sz="2400" dirty="0">
                <a:solidFill>
                  <a:schemeClr val="bg1"/>
                </a:solidFill>
              </a:rPr>
              <a:t>The class for interacting with fragment objects inside an </a:t>
            </a:r>
            <a:r>
              <a:rPr lang="en-US" sz="2400" dirty="0" smtClean="0">
                <a:solidFill>
                  <a:schemeClr val="bg1"/>
                </a:solidFill>
              </a:rPr>
              <a:t>activity</a:t>
            </a:r>
          </a:p>
          <a:p>
            <a:pPr>
              <a:spcBef>
                <a:spcPct val="20000"/>
              </a:spcBef>
              <a:spcAft>
                <a:spcPts val="600"/>
              </a:spcAft>
            </a:pPr>
            <a:endParaRPr lang="en-US" sz="2400" dirty="0" smtClean="0">
              <a:solidFill>
                <a:schemeClr val="bg1"/>
              </a:solidFill>
            </a:endParaRPr>
          </a:p>
          <a:p>
            <a:pPr marL="342900" indent="-342900">
              <a:spcBef>
                <a:spcPct val="20000"/>
              </a:spcBef>
              <a:spcAft>
                <a:spcPts val="600"/>
              </a:spcAft>
              <a:buBlip>
                <a:blip r:embed="rId4"/>
              </a:buBlip>
            </a:pPr>
            <a:r>
              <a:rPr lang="en-US" sz="2400" dirty="0" err="1" smtClean="0">
                <a:solidFill>
                  <a:schemeClr val="bg1"/>
                </a:solidFill>
              </a:rPr>
              <a:t>android.app.FragmentTransaction</a:t>
            </a:r>
            <a:endParaRPr lang="en-US" sz="2400" dirty="0">
              <a:solidFill>
                <a:schemeClr val="bg1"/>
              </a:solidFill>
            </a:endParaRPr>
          </a:p>
          <a:p>
            <a:pPr>
              <a:spcBef>
                <a:spcPct val="20000"/>
              </a:spcBef>
              <a:spcAft>
                <a:spcPts val="600"/>
              </a:spcAft>
            </a:pPr>
            <a:r>
              <a:rPr lang="en-US" sz="2400" dirty="0">
                <a:solidFill>
                  <a:schemeClr val="bg1"/>
                </a:solidFill>
              </a:rPr>
              <a:t>The class for performing an atomic set of fragment operations</a:t>
            </a: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i="1" dirty="0">
                <a:solidFill>
                  <a:srgbClr val="000000"/>
                </a:solidFill>
              </a:rPr>
              <a:t>Fragments: Implemented in Honeycomb (3.0) or Later</a:t>
            </a:r>
            <a:endParaRPr lang="en-US" sz="2800" b="1" dirty="0">
              <a:solidFill>
                <a:srgbClr val="000000"/>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41</a:t>
            </a:fld>
            <a:endParaRPr lang="en-US" sz="1000" dirty="0">
              <a:solidFill>
                <a:prstClr val="white"/>
              </a:solidFill>
              <a:latin typeface="Arial" pitchFamily="34" charset="0"/>
              <a:cs typeface="Arial" pitchFamily="34" charset="0"/>
            </a:endParaRPr>
          </a:p>
        </p:txBody>
      </p:sp>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825591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1" name="Rounded Rectangle 10"/>
          <p:cNvSpPr/>
          <p:nvPr/>
        </p:nvSpPr>
        <p:spPr>
          <a:xfrm>
            <a:off x="175260" y="685801"/>
            <a:ext cx="8793480" cy="54102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a:solidFill>
                  <a:schemeClr val="bg1"/>
                </a:solidFill>
              </a:rPr>
              <a:t>Google provides the Compatibility Package, a Java library that you can include in an application, implementing support for fragments and other Honeycomb features (loaders).</a:t>
            </a:r>
          </a:p>
          <a:p>
            <a:pPr marL="342900" indent="-342900">
              <a:spcBef>
                <a:spcPct val="20000"/>
              </a:spcBef>
              <a:spcAft>
                <a:spcPts val="600"/>
              </a:spcAft>
              <a:buBlip>
                <a:blip r:embed="rId4"/>
              </a:buBlip>
            </a:pPr>
            <a:r>
              <a:rPr lang="en-US" sz="2400" dirty="0">
                <a:solidFill>
                  <a:schemeClr val="bg1"/>
                </a:solidFill>
              </a:rPr>
              <a:t>You can use the Compatibility Package with applications targeting 1.6 (API 4) or later.</a:t>
            </a:r>
          </a:p>
          <a:p>
            <a:pPr marL="342900" indent="-342900">
              <a:spcBef>
                <a:spcPct val="20000"/>
              </a:spcBef>
              <a:spcAft>
                <a:spcPts val="600"/>
              </a:spcAft>
              <a:buBlip>
                <a:blip r:embed="rId4"/>
              </a:buBlip>
            </a:pPr>
            <a:r>
              <a:rPr lang="en-US" sz="2400" dirty="0">
                <a:solidFill>
                  <a:schemeClr val="bg1"/>
                </a:solidFill>
              </a:rPr>
              <a:t>For each of the classes in the Compatibility Package, the APIs work almost exactly the same as their counterparts in the latest Android platform. </a:t>
            </a: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i="1" dirty="0">
                <a:solidFill>
                  <a:srgbClr val="000000"/>
                </a:solidFill>
              </a:rPr>
              <a:t>Fragments: Implemented in Donut (1.6) or Later</a:t>
            </a:r>
            <a:endParaRPr lang="en-US" sz="2800" b="1" dirty="0">
              <a:solidFill>
                <a:srgbClr val="000000"/>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42</a:t>
            </a:fld>
            <a:endParaRPr lang="en-US" sz="1000" dirty="0">
              <a:solidFill>
                <a:prstClr val="white"/>
              </a:solidFill>
              <a:latin typeface="Arial" pitchFamily="34" charset="0"/>
              <a:cs typeface="Arial" pitchFamily="34" charset="0"/>
            </a:endParaRPr>
          </a:p>
        </p:txBody>
      </p:sp>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265384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1" name="Rounded Rectangle 10"/>
          <p:cNvSpPr/>
          <p:nvPr/>
        </p:nvSpPr>
        <p:spPr>
          <a:xfrm>
            <a:off x="175260" y="685801"/>
            <a:ext cx="8793480" cy="54102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a:solidFill>
                  <a:schemeClr val="bg1"/>
                </a:solidFill>
              </a:rPr>
              <a:t>The primary classes related to fragments are:</a:t>
            </a:r>
          </a:p>
          <a:p>
            <a:pPr marL="342900" indent="-342900">
              <a:spcBef>
                <a:spcPct val="20000"/>
              </a:spcBef>
              <a:spcAft>
                <a:spcPts val="600"/>
              </a:spcAft>
              <a:buBlip>
                <a:blip r:embed="rId4"/>
              </a:buBlip>
            </a:pPr>
            <a:r>
              <a:rPr lang="en-US" sz="2400" i="1" dirty="0">
                <a:solidFill>
                  <a:schemeClr val="bg1"/>
                </a:solidFill>
              </a:rPr>
              <a:t>android.support.v4.app.FragmentActivity</a:t>
            </a:r>
          </a:p>
          <a:p>
            <a:pPr>
              <a:spcBef>
                <a:spcPct val="20000"/>
              </a:spcBef>
              <a:spcAft>
                <a:spcPts val="600"/>
              </a:spcAft>
            </a:pPr>
            <a:r>
              <a:rPr lang="en-US" sz="2400" dirty="0">
                <a:solidFill>
                  <a:schemeClr val="bg1"/>
                </a:solidFill>
              </a:rPr>
              <a:t>The base class for all activities using compatibility-based fragment (and loader) features</a:t>
            </a:r>
          </a:p>
          <a:p>
            <a:pPr marL="342900" indent="-342900">
              <a:spcBef>
                <a:spcPct val="20000"/>
              </a:spcBef>
              <a:spcAft>
                <a:spcPts val="600"/>
              </a:spcAft>
              <a:buBlip>
                <a:blip r:embed="rId4"/>
              </a:buBlip>
            </a:pPr>
            <a:r>
              <a:rPr lang="en-US" sz="2400" i="1" dirty="0">
                <a:solidFill>
                  <a:schemeClr val="bg1"/>
                </a:solidFill>
              </a:rPr>
              <a:t>android.support.v4.app.Fragment</a:t>
            </a:r>
          </a:p>
          <a:p>
            <a:pPr>
              <a:spcBef>
                <a:spcPct val="20000"/>
              </a:spcBef>
              <a:spcAft>
                <a:spcPts val="600"/>
              </a:spcAft>
            </a:pPr>
            <a:r>
              <a:rPr lang="en-US" sz="2400" dirty="0">
                <a:solidFill>
                  <a:schemeClr val="bg1"/>
                </a:solidFill>
              </a:rPr>
              <a:t>The base class for all fragment definitions</a:t>
            </a:r>
          </a:p>
          <a:p>
            <a:pPr marL="342900" indent="-342900">
              <a:spcBef>
                <a:spcPct val="20000"/>
              </a:spcBef>
              <a:spcAft>
                <a:spcPts val="600"/>
              </a:spcAft>
              <a:buBlip>
                <a:blip r:embed="rId4"/>
              </a:buBlip>
            </a:pPr>
            <a:r>
              <a:rPr lang="en-US" sz="2400" i="1" dirty="0">
                <a:solidFill>
                  <a:schemeClr val="bg1"/>
                </a:solidFill>
              </a:rPr>
              <a:t>android.support.v4.app.FragmentManager</a:t>
            </a:r>
          </a:p>
          <a:p>
            <a:pPr>
              <a:spcBef>
                <a:spcPct val="20000"/>
              </a:spcBef>
              <a:spcAft>
                <a:spcPts val="600"/>
              </a:spcAft>
            </a:pPr>
            <a:r>
              <a:rPr lang="en-US" sz="2400" dirty="0">
                <a:solidFill>
                  <a:schemeClr val="bg1"/>
                </a:solidFill>
              </a:rPr>
              <a:t>The class for interacting with fragment objects inside an activity</a:t>
            </a:r>
          </a:p>
          <a:p>
            <a:pPr marL="342900" indent="-342900">
              <a:spcBef>
                <a:spcPct val="20000"/>
              </a:spcBef>
              <a:spcAft>
                <a:spcPts val="600"/>
              </a:spcAft>
              <a:buBlip>
                <a:blip r:embed="rId4"/>
              </a:buBlip>
            </a:pPr>
            <a:r>
              <a:rPr lang="en-US" sz="2400" i="1" dirty="0">
                <a:solidFill>
                  <a:schemeClr val="bg1"/>
                </a:solidFill>
              </a:rPr>
              <a:t>android.support.v4.app.FragmentTransaction</a:t>
            </a:r>
          </a:p>
          <a:p>
            <a:pPr>
              <a:spcBef>
                <a:spcPct val="20000"/>
              </a:spcBef>
              <a:spcAft>
                <a:spcPts val="600"/>
              </a:spcAft>
            </a:pPr>
            <a:r>
              <a:rPr lang="en-US" sz="2400" dirty="0">
                <a:solidFill>
                  <a:schemeClr val="bg1"/>
                </a:solidFill>
              </a:rPr>
              <a:t>The class for performing an atomic set of fragment operations</a:t>
            </a: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i="1" dirty="0">
                <a:solidFill>
                  <a:srgbClr val="000000"/>
                </a:solidFill>
              </a:rPr>
              <a:t>Fragments: Implemented in Donut (1.6) or Later</a:t>
            </a:r>
            <a:endParaRPr lang="en-US" sz="2800" b="1" dirty="0">
              <a:solidFill>
                <a:srgbClr val="000000"/>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43</a:t>
            </a:fld>
            <a:endParaRPr lang="en-US" sz="1000" dirty="0">
              <a:solidFill>
                <a:prstClr val="white"/>
              </a:solidFill>
              <a:latin typeface="Arial" pitchFamily="34" charset="0"/>
              <a:cs typeface="Arial" pitchFamily="34" charset="0"/>
            </a:endParaRPr>
          </a:p>
        </p:txBody>
      </p:sp>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367306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i="1" dirty="0">
                <a:solidFill>
                  <a:srgbClr val="000000"/>
                </a:solidFill>
              </a:rPr>
              <a:t>Fragments: Implemented in Donut (1.6) or Later</a:t>
            </a:r>
            <a:endParaRPr lang="en-US" sz="2800" b="1" dirty="0">
              <a:solidFill>
                <a:srgbClr val="000000"/>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44</a:t>
            </a:fld>
            <a:endParaRPr lang="en-US" sz="1000" dirty="0">
              <a:solidFill>
                <a:prstClr val="white"/>
              </a:solidFill>
              <a:latin typeface="Arial" pitchFamily="34" charset="0"/>
              <a:cs typeface="Arial" pitchFamily="34" charset="0"/>
            </a:endParaRPr>
          </a:p>
        </p:txBody>
      </p:sp>
      <p:pic>
        <p:nvPicPr>
          <p:cNvPr id="5" name="Picture 4" descr="comapctivbilit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685800"/>
            <a:ext cx="7538720" cy="5384800"/>
          </a:xfrm>
          <a:prstGeom prst="rect">
            <a:avLst/>
          </a:prstGeom>
        </p:spPr>
      </p:pic>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516047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400" b="1" dirty="0" err="1" smtClean="0">
                <a:solidFill>
                  <a:schemeClr val="bg2">
                    <a:lumMod val="75000"/>
                  </a:schemeClr>
                </a:solidFill>
                <a:latin typeface="Arial" pitchFamily="34" charset="0"/>
                <a:cs typeface="Arial" pitchFamily="34" charset="0"/>
              </a:rPr>
              <a:t>Explaination</a:t>
            </a:r>
            <a:endParaRPr lang="en-US" sz="24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45</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28600" y="762000"/>
            <a:ext cx="8534400" cy="461665"/>
          </a:xfrm>
          <a:prstGeom prst="rect">
            <a:avLst/>
          </a:prstGeom>
        </p:spPr>
        <p:txBody>
          <a:bodyPr wrap="square">
            <a:spAutoFit/>
          </a:bodyPr>
          <a:lstStyle/>
          <a:p>
            <a:endParaRPr lang="en-US" sz="2400" dirty="0">
              <a:solidFill>
                <a:srgbClr val="000000"/>
              </a:solidFill>
            </a:endParaRPr>
          </a:p>
        </p:txBody>
      </p:sp>
      <p:pic>
        <p:nvPicPr>
          <p:cNvPr id="5" name="Picture 4" descr="Screen Shot 2014-02-16 at 3.26.3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685800"/>
            <a:ext cx="8077200" cy="5367414"/>
          </a:xfrm>
          <a:prstGeom prst="rect">
            <a:avLst/>
          </a:prstGeom>
        </p:spPr>
      </p:pic>
      <p:sp>
        <p:nvSpPr>
          <p:cNvPr id="11" name="Rectangle 10"/>
          <p:cNvSpPr/>
          <p:nvPr/>
        </p:nvSpPr>
        <p:spPr>
          <a:xfrm>
            <a:off x="304800" y="1600200"/>
            <a:ext cx="5486400" cy="685800"/>
          </a:xfrm>
          <a:prstGeom prst="rect">
            <a:avLst/>
          </a:prstGeom>
          <a:solidFill>
            <a:schemeClr val="tx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04800" y="2362200"/>
            <a:ext cx="6934200" cy="381000"/>
          </a:xfrm>
          <a:prstGeom prst="rect">
            <a:avLst/>
          </a:prstGeom>
          <a:solidFill>
            <a:schemeClr val="tx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04800" y="2819400"/>
            <a:ext cx="7772400" cy="609600"/>
          </a:xfrm>
          <a:prstGeom prst="rect">
            <a:avLst/>
          </a:prstGeom>
          <a:solidFill>
            <a:schemeClr val="tx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57200" y="3657600"/>
            <a:ext cx="1752600" cy="2362200"/>
          </a:xfrm>
          <a:prstGeom prst="rect">
            <a:avLst/>
          </a:prstGeom>
          <a:solidFill>
            <a:schemeClr val="tx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209800" y="3657600"/>
            <a:ext cx="5791200" cy="2362200"/>
          </a:xfrm>
          <a:prstGeom prst="rect">
            <a:avLst/>
          </a:prstGeom>
          <a:solidFill>
            <a:schemeClr val="tx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66671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grpId="0" nodeType="clickEffect">
                                  <p:stCondLst>
                                    <p:cond delay="0"/>
                                  </p:stCondLst>
                                  <p:childTnLst>
                                    <p:animEffect transition="out" filter="checkerboard(across)">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5" presetClass="exit" presetSubtype="10" fill="hold" grpId="0" nodeType="clickEffect">
                                  <p:stCondLst>
                                    <p:cond delay="0"/>
                                  </p:stCondLst>
                                  <p:childTnLst>
                                    <p:animEffect transition="out" filter="checkerboard(across)">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16"/>
                                        </p:tgtEl>
                                      </p:cBhvr>
                                    </p:animEffect>
                                    <p:set>
                                      <p:cBhvr>
                                        <p:cTn id="27"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17" grpId="0" animBg="1"/>
      <p:bldP spid="1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1" name="Rounded Rectangle 10"/>
          <p:cNvSpPr/>
          <p:nvPr/>
        </p:nvSpPr>
        <p:spPr>
          <a:xfrm>
            <a:off x="175260" y="685801"/>
            <a:ext cx="8793480" cy="54102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a:solidFill>
                  <a:schemeClr val="bg1"/>
                </a:solidFill>
              </a:rPr>
              <a:t>A Fragment represents a portion of a user interface or an operation that runs within an Activity. </a:t>
            </a:r>
            <a:endParaRPr lang="en-US" sz="2400" dirty="0" smtClean="0">
              <a:solidFill>
                <a:schemeClr val="bg1"/>
              </a:solidFill>
            </a:endParaRPr>
          </a:p>
          <a:p>
            <a:pPr marL="342900" indent="-342900">
              <a:spcBef>
                <a:spcPct val="20000"/>
              </a:spcBef>
              <a:spcAft>
                <a:spcPts val="600"/>
              </a:spcAft>
              <a:buBlip>
                <a:blip r:embed="rId4"/>
              </a:buBlip>
            </a:pPr>
            <a:r>
              <a:rPr lang="en-US" sz="2400" dirty="0" smtClean="0">
                <a:solidFill>
                  <a:schemeClr val="bg1"/>
                </a:solidFill>
              </a:rPr>
              <a:t>A </a:t>
            </a:r>
            <a:r>
              <a:rPr lang="en-US" sz="2400" dirty="0">
                <a:solidFill>
                  <a:schemeClr val="bg1"/>
                </a:solidFill>
              </a:rPr>
              <a:t>single activity can contain multiple fragments and many fragments can be reused in many, different activities</a:t>
            </a:r>
            <a:r>
              <a:rPr lang="en-US" sz="2400" dirty="0" smtClean="0">
                <a:solidFill>
                  <a:schemeClr val="bg1"/>
                </a:solidFill>
              </a:rPr>
              <a:t>.</a:t>
            </a:r>
          </a:p>
          <a:p>
            <a:pPr marL="342900" indent="-342900">
              <a:spcBef>
                <a:spcPct val="20000"/>
              </a:spcBef>
              <a:spcAft>
                <a:spcPts val="600"/>
              </a:spcAft>
              <a:buBlip>
                <a:blip r:embed="rId4"/>
              </a:buBlip>
            </a:pPr>
            <a:r>
              <a:rPr lang="en-US" sz="2400" dirty="0">
                <a:solidFill>
                  <a:schemeClr val="bg1"/>
                </a:solidFill>
              </a:rPr>
              <a:t>Although each fragment has each own lifecycle, it is connected with the Activity it belongs to, so it’s lifecycle is directly influenced by the activity’s lifecycle. </a:t>
            </a:r>
            <a:endParaRPr lang="en-US" sz="2400" dirty="0" smtClean="0">
              <a:solidFill>
                <a:schemeClr val="bg1"/>
              </a:solidFill>
            </a:endParaRPr>
          </a:p>
          <a:p>
            <a:pPr marL="342900" indent="-342900">
              <a:spcBef>
                <a:spcPct val="20000"/>
              </a:spcBef>
              <a:spcAft>
                <a:spcPts val="600"/>
              </a:spcAft>
              <a:buBlip>
                <a:blip r:embed="rId4"/>
              </a:buBlip>
            </a:pPr>
            <a:r>
              <a:rPr lang="en-US" sz="2400" dirty="0" smtClean="0">
                <a:solidFill>
                  <a:schemeClr val="bg1"/>
                </a:solidFill>
              </a:rPr>
              <a:t>The </a:t>
            </a:r>
            <a:r>
              <a:rPr lang="en-US" sz="2400" dirty="0">
                <a:solidFill>
                  <a:schemeClr val="bg1"/>
                </a:solidFill>
              </a:rPr>
              <a:t>main advantage of using fragments is due to the convenience of reusing the components in different layouts. In this tutorial, we are going to create our own fragments, where each one will be used when the user presses the appropriate button. </a:t>
            </a: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err="1" smtClean="0">
                <a:solidFill>
                  <a:prstClr val="black"/>
                </a:solidFill>
                <a:latin typeface="Arial" pitchFamily="34" charset="0"/>
                <a:cs typeface="Arial" pitchFamily="34" charset="0"/>
              </a:rPr>
              <a:t>FragmentMaanager</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46</a:t>
            </a:fld>
            <a:endParaRPr lang="en-US" sz="1000" dirty="0">
              <a:solidFill>
                <a:prstClr val="white"/>
              </a:solidFill>
              <a:latin typeface="Arial" pitchFamily="34" charset="0"/>
              <a:cs typeface="Arial" pitchFamily="34" charset="0"/>
            </a:endParaRPr>
          </a:p>
        </p:txBody>
      </p:sp>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38452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400" b="1" dirty="0" smtClean="0">
                <a:solidFill>
                  <a:schemeClr val="bg2">
                    <a:lumMod val="75000"/>
                  </a:schemeClr>
                </a:solidFill>
                <a:latin typeface="Arial" pitchFamily="34" charset="0"/>
                <a:cs typeface="Arial" pitchFamily="34" charset="0"/>
              </a:rPr>
              <a:t>Output</a:t>
            </a:r>
            <a:endParaRPr lang="en-US" sz="24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47</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4-02-16 at 3.31.3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85800"/>
            <a:ext cx="9144000" cy="5334000"/>
          </a:xfrm>
          <a:prstGeom prst="rect">
            <a:avLst/>
          </a:prstGeom>
        </p:spPr>
      </p:pic>
      <p:sp>
        <p:nvSpPr>
          <p:cNvPr id="14" name="Rectangle 13"/>
          <p:cNvSpPr/>
          <p:nvPr/>
        </p:nvSpPr>
        <p:spPr>
          <a:xfrm>
            <a:off x="0" y="2819400"/>
            <a:ext cx="2286000" cy="457200"/>
          </a:xfrm>
          <a:prstGeom prst="rect">
            <a:avLst/>
          </a:prstGeom>
          <a:solidFill>
            <a:schemeClr val="tx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5926" y="3276600"/>
            <a:ext cx="3174473" cy="609600"/>
          </a:xfrm>
          <a:prstGeom prst="rect">
            <a:avLst/>
          </a:prstGeom>
          <a:solidFill>
            <a:schemeClr val="tx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2139" y="3962400"/>
            <a:ext cx="3174473" cy="609600"/>
          </a:xfrm>
          <a:prstGeom prst="rect">
            <a:avLst/>
          </a:prstGeom>
          <a:solidFill>
            <a:schemeClr val="tx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620000" y="685800"/>
            <a:ext cx="1421873" cy="1219200"/>
          </a:xfrm>
          <a:prstGeom prst="rect">
            <a:avLst/>
          </a:prstGeom>
          <a:solidFill>
            <a:schemeClr val="tx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4191000" y="685800"/>
            <a:ext cx="3479273" cy="1905000"/>
          </a:xfrm>
          <a:prstGeom prst="rect">
            <a:avLst/>
          </a:prstGeom>
          <a:solidFill>
            <a:schemeClr val="tx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191000" y="2590800"/>
            <a:ext cx="3479273" cy="2743200"/>
          </a:xfrm>
          <a:prstGeom prst="rect">
            <a:avLst/>
          </a:prstGeom>
          <a:solidFill>
            <a:schemeClr val="tx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0" y="1524000"/>
            <a:ext cx="4038600" cy="1295400"/>
          </a:xfrm>
          <a:prstGeom prst="rect">
            <a:avLst/>
          </a:prstGeom>
          <a:solidFill>
            <a:schemeClr val="tx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6629400" y="5257800"/>
            <a:ext cx="2514600" cy="838200"/>
          </a:xfrm>
          <a:prstGeom prst="round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411341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0" nodeType="clickEffect">
                                  <p:stCondLst>
                                    <p:cond delay="0"/>
                                  </p:stCondLst>
                                  <p:childTnLst>
                                    <p:animEffect transition="out" filter="checkerboard(across)">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5" presetClass="exit" presetSubtype="10" fill="hold" grpId="0" nodeType="clickEffect">
                                  <p:stCondLst>
                                    <p:cond delay="0"/>
                                  </p:stCondLst>
                                  <p:childTnLst>
                                    <p:animEffect transition="out" filter="checkerboard(across)">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5" presetClass="exit" presetSubtype="10" fill="hold" grpId="0" nodeType="clickEffect">
                                  <p:stCondLst>
                                    <p:cond delay="0"/>
                                  </p:stCondLst>
                                  <p:childTnLst>
                                    <p:animEffect transition="out" filter="checkerboard(across)">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8" grpId="0" animBg="1"/>
      <p:bldP spid="19" grpId="0" animBg="1"/>
      <p:bldP spid="20" grpId="0" animBg="1"/>
      <p:bldP spid="21" grpId="0" animBg="1"/>
      <p:bldP spid="2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48</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4-02-16 at 3.3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9600"/>
            <a:ext cx="9144000" cy="5638800"/>
          </a:xfrm>
          <a:prstGeom prst="rect">
            <a:avLst/>
          </a:prstGeom>
          <a:solidFill>
            <a:srgbClr val="FFFFFF"/>
          </a:solidFill>
          <a:ln>
            <a:solidFill>
              <a:srgbClr val="FFFFFF"/>
            </a:solidFill>
          </a:ln>
        </p:spPr>
      </p:pic>
      <p:sp>
        <p:nvSpPr>
          <p:cNvPr id="14" name="Rectangle 13"/>
          <p:cNvSpPr/>
          <p:nvPr/>
        </p:nvSpPr>
        <p:spPr>
          <a:xfrm>
            <a:off x="152400" y="1524000"/>
            <a:ext cx="3962400" cy="3810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52400" y="1905000"/>
            <a:ext cx="3962400" cy="6858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52400" y="2590800"/>
            <a:ext cx="5410200" cy="3810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52400" y="2971800"/>
            <a:ext cx="5410200" cy="3810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0" y="4114800"/>
            <a:ext cx="7086600" cy="8382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52400" y="3352800"/>
            <a:ext cx="5410200" cy="3810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0" y="4876800"/>
            <a:ext cx="7086600" cy="3810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0" y="5257800"/>
            <a:ext cx="7086600" cy="9144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410200" y="1524000"/>
            <a:ext cx="3505200" cy="6858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5638800" y="2209800"/>
            <a:ext cx="3276600" cy="6858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ular Callout 14"/>
          <p:cNvSpPr/>
          <p:nvPr/>
        </p:nvSpPr>
        <p:spPr>
          <a:xfrm>
            <a:off x="7086600" y="3505200"/>
            <a:ext cx="2057400" cy="1371600"/>
          </a:xfrm>
          <a:prstGeom prst="wedgeRoundRectCallout">
            <a:avLst>
              <a:gd name="adj1" fmla="val -64496"/>
              <a:gd name="adj2" fmla="val 38784"/>
              <a:gd name="adj3" fmla="val 16667"/>
            </a:avLst>
          </a:prstGeom>
          <a:solidFill>
            <a:schemeClr val="bg2">
              <a:lumMod val="40000"/>
              <a:lumOff val="60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P1: Frag layout ID</a:t>
            </a:r>
          </a:p>
          <a:p>
            <a:r>
              <a:rPr lang="en-US" dirty="0" smtClean="0"/>
              <a:t>P2: object</a:t>
            </a:r>
          </a:p>
          <a:p>
            <a:r>
              <a:rPr lang="en-US" dirty="0" smtClean="0"/>
              <a:t>P3: ref used for </a:t>
            </a:r>
            <a:r>
              <a:rPr lang="en-US" dirty="0" err="1" smtClean="0"/>
              <a:t>findFragByRef</a:t>
            </a:r>
            <a:r>
              <a:rPr lang="en-US" dirty="0" smtClean="0"/>
              <a:t>()</a:t>
            </a:r>
            <a:endParaRPr lang="en-US" dirty="0"/>
          </a:p>
        </p:txBody>
      </p:sp>
      <p:sp>
        <p:nvSpPr>
          <p:cNvPr id="16" name="Rectangle 15"/>
          <p:cNvSpPr/>
          <p:nvPr/>
        </p:nvSpPr>
        <p:spPr>
          <a:xfrm>
            <a:off x="6583193" y="3124200"/>
            <a:ext cx="2590800" cy="18288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p:cNvSpPr/>
          <p:nvPr/>
        </p:nvSpPr>
        <p:spPr>
          <a:xfrm>
            <a:off x="7239000" y="5257800"/>
            <a:ext cx="2514600" cy="914400"/>
          </a:xfrm>
          <a:prstGeom prst="round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454174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0" nodeType="clickEffect">
                                  <p:stCondLst>
                                    <p:cond delay="0"/>
                                  </p:stCondLst>
                                  <p:childTnLst>
                                    <p:animEffect transition="out" filter="checkerboard(across)">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grpId="0" nodeType="clickEffect">
                                  <p:stCondLst>
                                    <p:cond delay="0"/>
                                  </p:stCondLst>
                                  <p:childTnLst>
                                    <p:animEffect transition="out" filter="checkerboard(across)">
                                      <p:cBhvr>
                                        <p:cTn id="16" dur="500"/>
                                        <p:tgtEl>
                                          <p:spTgt spid="18"/>
                                        </p:tgtEl>
                                      </p:cBhvr>
                                    </p:animEffect>
                                    <p:set>
                                      <p:cBhvr>
                                        <p:cTn id="17" dur="1" fill="hold">
                                          <p:stCondLst>
                                            <p:cond delay="499"/>
                                          </p:stCondLst>
                                        </p:cTn>
                                        <p:tgtEl>
                                          <p:spTgt spid="1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5" presetClass="exit" presetSubtype="10" fill="hold" grpId="0" nodeType="clickEffect">
                                  <p:stCondLst>
                                    <p:cond delay="0"/>
                                  </p:stCondLst>
                                  <p:childTnLst>
                                    <p:animEffect transition="out" filter="checkerboard(across)">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22"/>
                                        </p:tgtEl>
                                      </p:cBhvr>
                                    </p:animEffect>
                                    <p:set>
                                      <p:cBhvr>
                                        <p:cTn id="32" dur="1" fill="hold">
                                          <p:stCondLst>
                                            <p:cond delay="499"/>
                                          </p:stCondLst>
                                        </p:cTn>
                                        <p:tgtEl>
                                          <p:spTgt spid="2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5" presetClass="exit" presetSubtype="10" fill="hold" grpId="0" nodeType="clickEffect">
                                  <p:stCondLst>
                                    <p:cond delay="0"/>
                                  </p:stCondLst>
                                  <p:childTnLst>
                                    <p:animEffect transition="out" filter="checkerboard(across)">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 presetClass="exit" presetSubtype="10" fill="hold" grpId="0" nodeType="clickEffect">
                                  <p:stCondLst>
                                    <p:cond delay="0"/>
                                  </p:stCondLst>
                                  <p:childTnLst>
                                    <p:animEffect transition="out" filter="checkerboard(across)">
                                      <p:cBhvr>
                                        <p:cTn id="46" dur="500"/>
                                        <p:tgtEl>
                                          <p:spTgt spid="25"/>
                                        </p:tgtEl>
                                      </p:cBhvr>
                                    </p:animEffect>
                                    <p:set>
                                      <p:cBhvr>
                                        <p:cTn id="47" dur="1" fill="hold">
                                          <p:stCondLst>
                                            <p:cond delay="499"/>
                                          </p:stCondLst>
                                        </p:cTn>
                                        <p:tgtEl>
                                          <p:spTgt spid="2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5" presetClass="exit" presetSubtype="10" fill="hold" grpId="1" nodeType="clickEffect">
                                  <p:stCondLst>
                                    <p:cond delay="0"/>
                                  </p:stCondLst>
                                  <p:childTnLst>
                                    <p:animEffect transition="out" filter="checkerboard(across)">
                                      <p:cBhvr>
                                        <p:cTn id="51" dur="500"/>
                                        <p:tgtEl>
                                          <p:spTgt spid="24"/>
                                        </p:tgtEl>
                                      </p:cBhvr>
                                    </p:animEffect>
                                    <p:set>
                                      <p:cBhvr>
                                        <p:cTn id="52" dur="1" fill="hold">
                                          <p:stCondLst>
                                            <p:cond delay="499"/>
                                          </p:stCondLst>
                                        </p:cTn>
                                        <p:tgtEl>
                                          <p:spTgt spid="2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5" presetClass="exit" presetSubtype="10" fill="hold" grpId="1" nodeType="clickEffect">
                                  <p:stCondLst>
                                    <p:cond delay="0"/>
                                  </p:stCondLst>
                                  <p:childTnLst>
                                    <p:animEffect transition="out" filter="checkerboard(across)">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xit" presetSubtype="0" fill="hold" grpId="0" nodeType="clickEffect">
                                  <p:stCondLst>
                                    <p:cond delay="0"/>
                                  </p:stCondLst>
                                  <p:childTnLst>
                                    <p:animEffect transition="out" filter="dissolve">
                                      <p:cBhvr>
                                        <p:cTn id="61" dur="500"/>
                                        <p:tgtEl>
                                          <p:spTgt spid="23"/>
                                        </p:tgtEl>
                                      </p:cBhvr>
                                    </p:animEffect>
                                    <p:set>
                                      <p:cBhvr>
                                        <p:cTn id="62" dur="1" fill="hold">
                                          <p:stCondLst>
                                            <p:cond delay="499"/>
                                          </p:stCondLst>
                                        </p:cTn>
                                        <p:tgtEl>
                                          <p:spTgt spid="2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0" nodeType="clickEffect">
                                  <p:stCondLst>
                                    <p:cond delay="0"/>
                                  </p:stCondLst>
                                  <p:childTnLst>
                                    <p:animEffect transition="out" filter="dissolve">
                                      <p:cBhvr>
                                        <p:cTn id="66" dur="500"/>
                                        <p:tgtEl>
                                          <p:spTgt spid="16"/>
                                        </p:tgtEl>
                                      </p:cBhvr>
                                    </p:animEffect>
                                    <p:set>
                                      <p:cBhvr>
                                        <p:cTn id="67"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8" grpId="0" animBg="1"/>
      <p:bldP spid="19" grpId="0" animBg="1"/>
      <p:bldP spid="20" grpId="0" animBg="1"/>
      <p:bldP spid="21" grpId="0" animBg="1"/>
      <p:bldP spid="22" grpId="0" animBg="1"/>
      <p:bldP spid="23" grpId="0" animBg="1"/>
      <p:bldP spid="24" grpId="0" animBg="1"/>
      <p:bldP spid="24" grpId="1" animBg="1"/>
      <p:bldP spid="25" grpId="0" animBg="1"/>
      <p:bldP spid="25" grpId="1"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49</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4-02-15 at 12.05.0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85800"/>
            <a:ext cx="9144000" cy="5295385"/>
          </a:xfrm>
          <a:prstGeom prst="rect">
            <a:avLst/>
          </a:prstGeom>
        </p:spPr>
      </p:pic>
      <p:sp>
        <p:nvSpPr>
          <p:cNvPr id="11" name="Rectangle 10"/>
          <p:cNvSpPr/>
          <p:nvPr/>
        </p:nvSpPr>
        <p:spPr>
          <a:xfrm>
            <a:off x="609600" y="1600200"/>
            <a:ext cx="7848600" cy="990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09600" y="2590800"/>
            <a:ext cx="7848600" cy="8382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09600" y="3429000"/>
            <a:ext cx="7848600" cy="9144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09600" y="4343400"/>
            <a:ext cx="7848600" cy="9144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162800" y="5257800"/>
            <a:ext cx="1447800" cy="8382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375349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1" name="Rounded Rectangle 10"/>
          <p:cNvSpPr/>
          <p:nvPr/>
        </p:nvSpPr>
        <p:spPr>
          <a:xfrm>
            <a:off x="175260" y="685801"/>
            <a:ext cx="8793480" cy="54102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smtClean="0">
                <a:solidFill>
                  <a:srgbClr val="000000"/>
                </a:solidFill>
              </a:rPr>
              <a:t>Fragment </a:t>
            </a:r>
            <a:r>
              <a:rPr lang="en-US" sz="2400" dirty="0">
                <a:solidFill>
                  <a:srgbClr val="000000"/>
                </a:solidFill>
              </a:rPr>
              <a:t>life cycle is closely related to the lifecycle of its host activity which means when the activity is paused, all the fragments available in the </a:t>
            </a:r>
            <a:r>
              <a:rPr lang="en-US" sz="2400" dirty="0" err="1">
                <a:solidFill>
                  <a:srgbClr val="000000"/>
                </a:solidFill>
              </a:rPr>
              <a:t>acivity</a:t>
            </a:r>
            <a:r>
              <a:rPr lang="en-US" sz="2400" dirty="0">
                <a:solidFill>
                  <a:srgbClr val="000000"/>
                </a:solidFill>
              </a:rPr>
              <a:t> will also be stopped.</a:t>
            </a:r>
          </a:p>
          <a:p>
            <a:pPr marL="342900" indent="-342900">
              <a:spcBef>
                <a:spcPct val="20000"/>
              </a:spcBef>
              <a:spcAft>
                <a:spcPts val="600"/>
              </a:spcAft>
              <a:buBlip>
                <a:blip r:embed="rId4"/>
              </a:buBlip>
            </a:pPr>
            <a:r>
              <a:rPr lang="en-US" sz="2400" dirty="0" smtClean="0">
                <a:solidFill>
                  <a:srgbClr val="000000"/>
                </a:solidFill>
              </a:rPr>
              <a:t>A </a:t>
            </a:r>
            <a:r>
              <a:rPr lang="en-US" sz="2400" dirty="0">
                <a:solidFill>
                  <a:srgbClr val="000000"/>
                </a:solidFill>
              </a:rPr>
              <a:t>fragment can implement a behavior that has no user interface component.</a:t>
            </a:r>
          </a:p>
          <a:p>
            <a:pPr marL="342900" indent="-342900">
              <a:spcBef>
                <a:spcPct val="20000"/>
              </a:spcBef>
              <a:spcAft>
                <a:spcPts val="600"/>
              </a:spcAft>
              <a:buBlip>
                <a:blip r:embed="rId4"/>
              </a:buBlip>
            </a:pPr>
            <a:r>
              <a:rPr lang="en-US" sz="2400" dirty="0" smtClean="0">
                <a:solidFill>
                  <a:srgbClr val="000000"/>
                </a:solidFill>
              </a:rPr>
              <a:t>Fragments </a:t>
            </a:r>
            <a:r>
              <a:rPr lang="en-US" sz="2400" dirty="0">
                <a:solidFill>
                  <a:srgbClr val="000000"/>
                </a:solidFill>
              </a:rPr>
              <a:t>were added to the Android API in Honeycomb version of Android which API version 11</a:t>
            </a:r>
            <a:r>
              <a:rPr lang="en-US" sz="2400" dirty="0" smtClean="0">
                <a:solidFill>
                  <a:srgbClr val="000000"/>
                </a:solidFill>
              </a:rPr>
              <a:t>.</a:t>
            </a:r>
          </a:p>
          <a:p>
            <a:pPr marL="342900" indent="-342900">
              <a:spcBef>
                <a:spcPct val="20000"/>
              </a:spcBef>
              <a:spcAft>
                <a:spcPts val="600"/>
              </a:spcAft>
              <a:buBlip>
                <a:blip r:embed="rId4"/>
              </a:buBlip>
            </a:pPr>
            <a:r>
              <a:rPr lang="en-US" sz="2400" dirty="0">
                <a:solidFill>
                  <a:srgbClr val="000000"/>
                </a:solidFill>
              </a:rPr>
              <a:t>A fragment can be used in multiple activities.</a:t>
            </a:r>
          </a:p>
          <a:p>
            <a:pPr>
              <a:spcBef>
                <a:spcPct val="20000"/>
              </a:spcBef>
              <a:spcAft>
                <a:spcPts val="600"/>
              </a:spcAft>
            </a:pPr>
            <a:endParaRPr lang="en-US" sz="2400" dirty="0">
              <a:solidFill>
                <a:srgbClr val="000000"/>
              </a:solidFill>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What is a Fragment?</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5</a:t>
            </a:fld>
            <a:endParaRPr lang="en-US" sz="1000" dirty="0">
              <a:solidFill>
                <a:prstClr val="white"/>
              </a:solidFill>
              <a:latin typeface="Arial" pitchFamily="34" charset="0"/>
              <a:cs typeface="Arial" pitchFamily="34" charset="0"/>
            </a:endParaRPr>
          </a:p>
        </p:txBody>
      </p:sp>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764964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3200" b="1" dirty="0" smtClean="0">
                <a:solidFill>
                  <a:srgbClr val="000000"/>
                </a:solidFill>
                <a:latin typeface="Arial"/>
                <a:cs typeface="Arial"/>
              </a:rPr>
              <a:t>Topic #2</a:t>
            </a:r>
            <a:endParaRPr lang="en-US" sz="3200" b="1" dirty="0">
              <a:solidFill>
                <a:srgbClr val="000000"/>
              </a:solidFill>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50</a:t>
            </a:fld>
            <a:endParaRPr lang="en-US" sz="1000" dirty="0">
              <a:latin typeface="Arial" pitchFamily="34" charset="0"/>
              <a:cs typeface="Arial" pitchFamily="34" charset="0"/>
            </a:endParaRPr>
          </a:p>
        </p:txBody>
      </p:sp>
      <p:pic>
        <p:nvPicPr>
          <p:cNvPr id="15" name="Picture 5" descr="androids.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971800"/>
            <a:ext cx="5105400"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txBox="1">
            <a:spLocks/>
          </p:cNvSpPr>
          <p:nvPr/>
        </p:nvSpPr>
        <p:spPr>
          <a:xfrm>
            <a:off x="685800" y="2209800"/>
            <a:ext cx="7772400" cy="990600"/>
          </a:xfrm>
          <a:prstGeom prst="rect">
            <a:avLst/>
          </a:prstGeom>
        </p:spPr>
        <p:txBody>
          <a:bodyPr anchor="ctr">
            <a:normAutofit/>
          </a:bodyPr>
          <a:lstStyle/>
          <a:p>
            <a:pPr algn="ctr" fontAlgn="auto">
              <a:spcAft>
                <a:spcPts val="0"/>
              </a:spcAft>
              <a:defRPr/>
            </a:pPr>
            <a:r>
              <a:rPr lang="en-US" sz="3600" b="1" dirty="0" smtClean="0">
                <a:solidFill>
                  <a:schemeClr val="accent1">
                    <a:lumMod val="75000"/>
                  </a:schemeClr>
                </a:solidFill>
                <a:latin typeface="+mj-lt"/>
                <a:ea typeface="+mj-ea"/>
                <a:cs typeface="+mj-cs"/>
              </a:rPr>
              <a:t>Fragment Example</a:t>
            </a:r>
            <a:endParaRPr lang="en-US" sz="3600" b="1" dirty="0">
              <a:solidFill>
                <a:schemeClr val="accent1">
                  <a:lumMod val="75000"/>
                </a:schemeClr>
              </a:solidFill>
              <a:latin typeface="+mj-lt"/>
              <a:ea typeface="+mj-ea"/>
              <a:cs typeface="+mj-cs"/>
            </a:endParaRPr>
          </a:p>
        </p:txBody>
      </p:sp>
      <p:sp>
        <p:nvSpPr>
          <p:cNvPr id="14" name="Rectangle 13"/>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54014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1" name="Rounded Rectangle 10"/>
          <p:cNvSpPr/>
          <p:nvPr/>
        </p:nvSpPr>
        <p:spPr>
          <a:xfrm>
            <a:off x="175260" y="685801"/>
            <a:ext cx="8793480" cy="54102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a:solidFill>
                  <a:schemeClr val="bg1"/>
                </a:solidFill>
              </a:rPr>
              <a:t>A Fragment represents a portion of a user interface or an operation that runs within an Activity. </a:t>
            </a:r>
            <a:endParaRPr lang="en-US" sz="2400" dirty="0" smtClean="0">
              <a:solidFill>
                <a:schemeClr val="bg1"/>
              </a:solidFill>
            </a:endParaRPr>
          </a:p>
          <a:p>
            <a:pPr marL="342900" indent="-342900">
              <a:spcBef>
                <a:spcPct val="20000"/>
              </a:spcBef>
              <a:spcAft>
                <a:spcPts val="600"/>
              </a:spcAft>
              <a:buBlip>
                <a:blip r:embed="rId4"/>
              </a:buBlip>
            </a:pPr>
            <a:r>
              <a:rPr lang="en-US" sz="2400" dirty="0" smtClean="0">
                <a:solidFill>
                  <a:schemeClr val="bg1"/>
                </a:solidFill>
              </a:rPr>
              <a:t>A </a:t>
            </a:r>
            <a:r>
              <a:rPr lang="en-US" sz="2400" dirty="0">
                <a:solidFill>
                  <a:schemeClr val="bg1"/>
                </a:solidFill>
              </a:rPr>
              <a:t>single activity can contain multiple fragments and many fragments can be reused in many, different activities</a:t>
            </a:r>
            <a:r>
              <a:rPr lang="en-US" sz="2400" dirty="0" smtClean="0">
                <a:solidFill>
                  <a:schemeClr val="bg1"/>
                </a:solidFill>
              </a:rPr>
              <a:t>.</a:t>
            </a:r>
          </a:p>
          <a:p>
            <a:pPr marL="342900" indent="-342900">
              <a:spcBef>
                <a:spcPct val="20000"/>
              </a:spcBef>
              <a:spcAft>
                <a:spcPts val="600"/>
              </a:spcAft>
              <a:buBlip>
                <a:blip r:embed="rId4"/>
              </a:buBlip>
            </a:pPr>
            <a:r>
              <a:rPr lang="en-US" sz="2400" dirty="0">
                <a:solidFill>
                  <a:schemeClr val="bg1"/>
                </a:solidFill>
              </a:rPr>
              <a:t>Although each fragment has each own lifecycle, it is connected with the Activity it belongs to, so it’s lifecycle is directly influenced by the activity’s lifecycle. </a:t>
            </a:r>
            <a:endParaRPr lang="en-US" sz="2400" dirty="0" smtClean="0">
              <a:solidFill>
                <a:schemeClr val="bg1"/>
              </a:solidFill>
            </a:endParaRPr>
          </a:p>
          <a:p>
            <a:pPr marL="342900" indent="-342900">
              <a:spcBef>
                <a:spcPct val="20000"/>
              </a:spcBef>
              <a:spcAft>
                <a:spcPts val="600"/>
              </a:spcAft>
              <a:buBlip>
                <a:blip r:embed="rId4"/>
              </a:buBlip>
            </a:pPr>
            <a:r>
              <a:rPr lang="en-US" sz="2400" dirty="0" smtClean="0">
                <a:solidFill>
                  <a:schemeClr val="bg1"/>
                </a:solidFill>
              </a:rPr>
              <a:t>The </a:t>
            </a:r>
            <a:r>
              <a:rPr lang="en-US" sz="2400" dirty="0">
                <a:solidFill>
                  <a:schemeClr val="bg1"/>
                </a:solidFill>
              </a:rPr>
              <a:t>main advantage of using fragments is due to the convenience of reusing the components in different layouts. In this tutorial, we are going to create our own fragments, where each one will be used when the user presses the appropriate button. </a:t>
            </a: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Overview</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51</a:t>
            </a:fld>
            <a:endParaRPr lang="en-US" sz="1000" dirty="0">
              <a:solidFill>
                <a:prstClr val="white"/>
              </a:solidFill>
              <a:latin typeface="Arial" pitchFamily="34" charset="0"/>
              <a:cs typeface="Arial" pitchFamily="34" charset="0"/>
            </a:endParaRPr>
          </a:p>
        </p:txBody>
      </p:sp>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62834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schemeClr val="bg2">
                    <a:lumMod val="75000"/>
                  </a:schemeClr>
                </a:solidFill>
                <a:latin typeface="Arial" pitchFamily="34" charset="0"/>
                <a:cs typeface="Arial" pitchFamily="34" charset="0"/>
              </a:rPr>
              <a:t>1#Create </a:t>
            </a:r>
            <a:r>
              <a:rPr lang="en-US" sz="2800" b="1" dirty="0">
                <a:solidFill>
                  <a:schemeClr val="bg2">
                    <a:lumMod val="75000"/>
                  </a:schemeClr>
                </a:solidFill>
                <a:latin typeface="Arial" pitchFamily="34" charset="0"/>
                <a:cs typeface="Arial" pitchFamily="34" charset="0"/>
              </a:rPr>
              <a:t>a New Android Application Project</a:t>
            </a: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52</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createProjFrag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609600"/>
            <a:ext cx="5448300" cy="5458522"/>
          </a:xfrm>
          <a:prstGeom prst="rect">
            <a:avLst/>
          </a:prstGeom>
        </p:spPr>
      </p:pic>
      <p:sp>
        <p:nvSpPr>
          <p:cNvPr id="10" name="Rectangle 9"/>
          <p:cNvSpPr/>
          <p:nvPr/>
        </p:nvSpPr>
        <p:spPr>
          <a:xfrm>
            <a:off x="4419600" y="4648200"/>
            <a:ext cx="2438400" cy="762000"/>
          </a:xfrm>
          <a:prstGeom prst="rect">
            <a:avLst/>
          </a:prstGeom>
          <a:solidFill>
            <a:srgbClr val="EDEDE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364321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schemeClr val="bg2">
                    <a:lumMod val="75000"/>
                  </a:schemeClr>
                </a:solidFill>
                <a:latin typeface="Arial" pitchFamily="34" charset="0"/>
                <a:cs typeface="Arial" pitchFamily="34" charset="0"/>
              </a:rPr>
              <a:t>2#Create the layout of the Main Activity</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53</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28600" y="838200"/>
            <a:ext cx="8534400" cy="3416320"/>
          </a:xfrm>
          <a:prstGeom prst="rect">
            <a:avLst/>
          </a:prstGeom>
        </p:spPr>
        <p:txBody>
          <a:bodyPr wrap="square">
            <a:spAutoFit/>
          </a:bodyPr>
          <a:lstStyle/>
          <a:p>
            <a:pPr marL="457200" indent="-457200">
              <a:buFont typeface="+mj-ea"/>
              <a:buAutoNum type="circleNumDbPlain"/>
            </a:pPr>
            <a:r>
              <a:rPr lang="en-US" sz="2400" dirty="0">
                <a:solidFill>
                  <a:srgbClr val="262626"/>
                </a:solidFill>
              </a:rPr>
              <a:t>For this example, we need two different Buttons. </a:t>
            </a:r>
            <a:endParaRPr lang="en-US" sz="2400" dirty="0" smtClean="0">
              <a:solidFill>
                <a:srgbClr val="262626"/>
              </a:solidFill>
            </a:endParaRPr>
          </a:p>
          <a:p>
            <a:pPr marL="457200" indent="-457200">
              <a:buFont typeface="+mj-ea"/>
              <a:buAutoNum type="circleNumDbPlain"/>
            </a:pPr>
            <a:endParaRPr lang="en-US" sz="2400" dirty="0" smtClean="0">
              <a:solidFill>
                <a:srgbClr val="262626"/>
              </a:solidFill>
            </a:endParaRPr>
          </a:p>
          <a:p>
            <a:pPr marL="457200" indent="-457200">
              <a:buFont typeface="+mj-ea"/>
              <a:buAutoNum type="circleNumDbPlain"/>
            </a:pPr>
            <a:r>
              <a:rPr lang="en-US" sz="2400" dirty="0" smtClean="0">
                <a:solidFill>
                  <a:srgbClr val="262626"/>
                </a:solidFill>
              </a:rPr>
              <a:t>When </a:t>
            </a:r>
            <a:r>
              <a:rPr lang="en-US" sz="2400" dirty="0">
                <a:solidFill>
                  <a:srgbClr val="262626"/>
                </a:solidFill>
              </a:rPr>
              <a:t>a button is pressed, a fragment appears below them. </a:t>
            </a:r>
            <a:endParaRPr lang="en-US" sz="2400" dirty="0" smtClean="0">
              <a:solidFill>
                <a:srgbClr val="262626"/>
              </a:solidFill>
            </a:endParaRPr>
          </a:p>
          <a:p>
            <a:pPr marL="457200" indent="-457200">
              <a:buFont typeface="+mj-ea"/>
              <a:buAutoNum type="circleNumDbPlain"/>
            </a:pPr>
            <a:endParaRPr lang="en-US" sz="2400" dirty="0" smtClean="0">
              <a:solidFill>
                <a:srgbClr val="262626"/>
              </a:solidFill>
            </a:endParaRPr>
          </a:p>
          <a:p>
            <a:pPr marL="457200" indent="-457200">
              <a:buFont typeface="+mj-ea"/>
              <a:buAutoNum type="circleNumDbPlain"/>
            </a:pPr>
            <a:r>
              <a:rPr lang="en-US" sz="2400" dirty="0" smtClean="0">
                <a:solidFill>
                  <a:srgbClr val="262626"/>
                </a:solidFill>
              </a:rPr>
              <a:t>So </a:t>
            </a:r>
            <a:r>
              <a:rPr lang="en-US" sz="2400" dirty="0">
                <a:solidFill>
                  <a:srgbClr val="262626"/>
                </a:solidFill>
              </a:rPr>
              <a:t>we will create two different buttons within the main </a:t>
            </a:r>
            <a:r>
              <a:rPr lang="en-US" sz="2400" dirty="0" err="1">
                <a:solidFill>
                  <a:srgbClr val="262626"/>
                </a:solidFill>
              </a:rPr>
              <a:t>LinearLayout</a:t>
            </a:r>
            <a:r>
              <a:rPr lang="en-US" sz="2400" dirty="0">
                <a:solidFill>
                  <a:srgbClr val="262626"/>
                </a:solidFill>
              </a:rPr>
              <a:t> and a fragment by using the &lt;fragment&gt; tag</a:t>
            </a:r>
            <a:r>
              <a:rPr lang="en-US" sz="2400" dirty="0" smtClean="0">
                <a:solidFill>
                  <a:srgbClr val="262626"/>
                </a:solidFill>
              </a:rPr>
              <a:t>.</a:t>
            </a:r>
          </a:p>
          <a:p>
            <a:pPr marL="457200" indent="-457200">
              <a:buFont typeface="+mj-ea"/>
              <a:buAutoNum type="circleNumDbPlain"/>
            </a:pPr>
            <a:endParaRPr lang="en-US" sz="2400" dirty="0">
              <a:solidFill>
                <a:srgbClr val="262626"/>
              </a:solidFill>
            </a:endParaRPr>
          </a:p>
          <a:p>
            <a:pPr marL="457200" indent="-457200">
              <a:buFont typeface="+mj-ea"/>
              <a:buAutoNum type="circleNumDbPlain"/>
            </a:pPr>
            <a:r>
              <a:rPr lang="en-US" sz="2400" dirty="0">
                <a:solidFill>
                  <a:srgbClr val="262626"/>
                </a:solidFill>
              </a:rPr>
              <a:t>Open res/layout/</a:t>
            </a:r>
            <a:r>
              <a:rPr lang="en-US" sz="2400" dirty="0" err="1">
                <a:solidFill>
                  <a:srgbClr val="262626"/>
                </a:solidFill>
              </a:rPr>
              <a:t>activity_main.xml</a:t>
            </a:r>
            <a:r>
              <a:rPr lang="en-US" sz="2400" dirty="0">
                <a:solidFill>
                  <a:srgbClr val="262626"/>
                </a:solidFill>
              </a:rPr>
              <a:t> and go to the “</a:t>
            </a:r>
            <a:r>
              <a:rPr lang="en-US" sz="2400" dirty="0" err="1">
                <a:solidFill>
                  <a:srgbClr val="262626"/>
                </a:solidFill>
              </a:rPr>
              <a:t>activity_main.xml</a:t>
            </a:r>
            <a:r>
              <a:rPr lang="en-US" sz="2400" dirty="0">
                <a:solidFill>
                  <a:srgbClr val="262626"/>
                </a:solidFill>
              </a:rPr>
              <a:t>” tab. </a:t>
            </a:r>
            <a:endParaRPr lang="en-US" sz="2400" dirty="0"/>
          </a:p>
        </p:txBody>
      </p:sp>
      <p:sp>
        <p:nvSpPr>
          <p:cNvPr id="14" name="Rectangle 13"/>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560335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fr-FR" sz="2800" b="1" dirty="0" err="1" smtClean="0">
                <a:solidFill>
                  <a:schemeClr val="bg2">
                    <a:lumMod val="75000"/>
                  </a:schemeClr>
                </a:solidFill>
                <a:latin typeface="Arial" pitchFamily="34" charset="0"/>
                <a:cs typeface="Arial" pitchFamily="34" charset="0"/>
              </a:rPr>
              <a:t>activity_main.xml</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54</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28600" y="838200"/>
            <a:ext cx="8534400" cy="5324535"/>
          </a:xfrm>
          <a:prstGeom prst="rect">
            <a:avLst/>
          </a:prstGeom>
        </p:spPr>
        <p:txBody>
          <a:bodyPr wrap="square">
            <a:spAutoFit/>
          </a:bodyPr>
          <a:lstStyle/>
          <a:p>
            <a:r>
              <a:rPr lang="fr-FR" sz="2000" dirty="0">
                <a:solidFill>
                  <a:prstClr val="black"/>
                </a:solidFill>
                <a:latin typeface="Courier"/>
              </a:rPr>
              <a:t>&lt;</a:t>
            </a:r>
            <a:r>
              <a:rPr lang="fr-FR" sz="2000" dirty="0" err="1">
                <a:solidFill>
                  <a:prstClr val="black"/>
                </a:solidFill>
                <a:latin typeface="Courier"/>
              </a:rPr>
              <a:t>LinearLayout</a:t>
            </a:r>
            <a:r>
              <a:rPr lang="fr-FR" sz="2000" dirty="0">
                <a:solidFill>
                  <a:prstClr val="black"/>
                </a:solidFill>
                <a:latin typeface="Courier"/>
              </a:rPr>
              <a:t> </a:t>
            </a:r>
            <a:r>
              <a:rPr lang="fr-FR" sz="2000" dirty="0" err="1">
                <a:solidFill>
                  <a:prstClr val="black"/>
                </a:solidFill>
                <a:latin typeface="Courier"/>
              </a:rPr>
              <a:t>xmlns:android</a:t>
            </a:r>
            <a:r>
              <a:rPr lang="fr-FR" sz="2000" dirty="0">
                <a:solidFill>
                  <a:prstClr val="black"/>
                </a:solidFill>
                <a:latin typeface="Courier"/>
              </a:rPr>
              <a:t>="http://</a:t>
            </a:r>
            <a:r>
              <a:rPr lang="fr-FR" sz="2000" dirty="0" err="1">
                <a:solidFill>
                  <a:prstClr val="black"/>
                </a:solidFill>
                <a:latin typeface="Courier"/>
              </a:rPr>
              <a:t>schemas.android.com</a:t>
            </a:r>
            <a:r>
              <a:rPr lang="fr-FR" sz="2000" dirty="0">
                <a:solidFill>
                  <a:prstClr val="black"/>
                </a:solidFill>
                <a:latin typeface="Courier"/>
              </a:rPr>
              <a:t>/</a:t>
            </a:r>
            <a:r>
              <a:rPr lang="fr-FR" sz="2000" dirty="0" err="1">
                <a:solidFill>
                  <a:prstClr val="black"/>
                </a:solidFill>
                <a:latin typeface="Courier"/>
              </a:rPr>
              <a:t>apk</a:t>
            </a:r>
            <a:r>
              <a:rPr lang="fr-FR" sz="2000" dirty="0">
                <a:solidFill>
                  <a:prstClr val="black"/>
                </a:solidFill>
                <a:latin typeface="Courier"/>
              </a:rPr>
              <a:t>/</a:t>
            </a:r>
            <a:r>
              <a:rPr lang="fr-FR" sz="2000" dirty="0" err="1">
                <a:solidFill>
                  <a:prstClr val="black"/>
                </a:solidFill>
                <a:latin typeface="Courier"/>
              </a:rPr>
              <a:t>res</a:t>
            </a:r>
            <a:r>
              <a:rPr lang="fr-FR" sz="2000" dirty="0">
                <a:solidFill>
                  <a:prstClr val="black"/>
                </a:solidFill>
                <a:latin typeface="Courier"/>
              </a:rPr>
              <a:t>/</a:t>
            </a:r>
            <a:r>
              <a:rPr lang="fr-FR" sz="2000" dirty="0" err="1">
                <a:solidFill>
                  <a:prstClr val="black"/>
                </a:solidFill>
                <a:latin typeface="Courier"/>
              </a:rPr>
              <a:t>android</a:t>
            </a:r>
            <a:r>
              <a:rPr lang="fr-FR" sz="2000" dirty="0">
                <a:solidFill>
                  <a:prstClr val="black"/>
                </a:solidFill>
                <a:latin typeface="Courier"/>
              </a:rPr>
              <a:t>"</a:t>
            </a:r>
          </a:p>
          <a:p>
            <a:r>
              <a:rPr lang="en-US" sz="2000" dirty="0">
                <a:solidFill>
                  <a:prstClr val="black"/>
                </a:solidFill>
                <a:latin typeface="Courier"/>
              </a:rPr>
              <a:t>    </a:t>
            </a:r>
            <a:r>
              <a:rPr lang="en-US" sz="2000" dirty="0" err="1">
                <a:solidFill>
                  <a:prstClr val="black"/>
                </a:solidFill>
                <a:latin typeface="Courier"/>
              </a:rPr>
              <a:t>android:layout_width</a:t>
            </a:r>
            <a:r>
              <a:rPr lang="en-US" sz="2000" dirty="0">
                <a:solidFill>
                  <a:prstClr val="black"/>
                </a:solidFill>
                <a:latin typeface="Courier"/>
              </a:rPr>
              <a:t>="</a:t>
            </a:r>
            <a:r>
              <a:rPr lang="en-US" sz="2000" dirty="0" err="1">
                <a:solidFill>
                  <a:prstClr val="black"/>
                </a:solidFill>
                <a:latin typeface="Courier"/>
              </a:rPr>
              <a:t>match_parent</a:t>
            </a:r>
            <a:r>
              <a:rPr lang="en-US" sz="2000" dirty="0">
                <a:solidFill>
                  <a:prstClr val="black"/>
                </a:solidFill>
                <a:latin typeface="Courier"/>
              </a:rPr>
              <a:t>"</a:t>
            </a:r>
          </a:p>
          <a:p>
            <a:r>
              <a:rPr lang="en-US" sz="2000" dirty="0">
                <a:solidFill>
                  <a:prstClr val="black"/>
                </a:solidFill>
                <a:latin typeface="Courier"/>
              </a:rPr>
              <a:t>    </a:t>
            </a:r>
            <a:r>
              <a:rPr lang="en-US" sz="2000" dirty="0" err="1">
                <a:solidFill>
                  <a:prstClr val="black"/>
                </a:solidFill>
                <a:latin typeface="Courier"/>
              </a:rPr>
              <a:t>android:layout_height</a:t>
            </a:r>
            <a:r>
              <a:rPr lang="en-US" sz="2000" dirty="0">
                <a:solidFill>
                  <a:prstClr val="black"/>
                </a:solidFill>
                <a:latin typeface="Courier"/>
              </a:rPr>
              <a:t>="</a:t>
            </a:r>
            <a:r>
              <a:rPr lang="en-US" sz="2000" dirty="0" err="1">
                <a:solidFill>
                  <a:prstClr val="black"/>
                </a:solidFill>
                <a:latin typeface="Courier"/>
              </a:rPr>
              <a:t>match_parent</a:t>
            </a:r>
            <a:r>
              <a:rPr lang="en-US" sz="2000" dirty="0">
                <a:solidFill>
                  <a:prstClr val="black"/>
                </a:solidFill>
                <a:latin typeface="Courier"/>
              </a:rPr>
              <a:t>"</a:t>
            </a:r>
          </a:p>
          <a:p>
            <a:r>
              <a:rPr lang="fr-FR" sz="2000" dirty="0">
                <a:solidFill>
                  <a:prstClr val="black"/>
                </a:solidFill>
                <a:latin typeface="Courier"/>
              </a:rPr>
              <a:t>    </a:t>
            </a:r>
            <a:r>
              <a:rPr lang="fr-FR" sz="2000" dirty="0" err="1">
                <a:solidFill>
                  <a:prstClr val="black"/>
                </a:solidFill>
                <a:latin typeface="Courier"/>
              </a:rPr>
              <a:t>android:orientation</a:t>
            </a:r>
            <a:r>
              <a:rPr lang="fr-FR" sz="2000" dirty="0">
                <a:solidFill>
                  <a:prstClr val="black"/>
                </a:solidFill>
                <a:latin typeface="Courier"/>
              </a:rPr>
              <a:t>="vertical" &gt;</a:t>
            </a:r>
          </a:p>
          <a:p>
            <a:r>
              <a:rPr lang="it-IT" sz="2000" dirty="0">
                <a:solidFill>
                  <a:prstClr val="black"/>
                </a:solidFill>
                <a:latin typeface="Courier"/>
              </a:rPr>
              <a:t>  &lt;Button</a:t>
            </a:r>
          </a:p>
          <a:p>
            <a:r>
              <a:rPr lang="it-IT" sz="2000" dirty="0">
                <a:solidFill>
                  <a:prstClr val="black"/>
                </a:solidFill>
                <a:latin typeface="Courier"/>
              </a:rPr>
              <a:t>        </a:t>
            </a:r>
            <a:r>
              <a:rPr lang="it-IT" sz="2000" dirty="0" err="1">
                <a:solidFill>
                  <a:prstClr val="black"/>
                </a:solidFill>
                <a:latin typeface="Courier"/>
              </a:rPr>
              <a:t>android:id</a:t>
            </a:r>
            <a:r>
              <a:rPr lang="it-IT" sz="2000" dirty="0">
                <a:solidFill>
                  <a:prstClr val="black"/>
                </a:solidFill>
                <a:latin typeface="Courier"/>
              </a:rPr>
              <a:t>="@+id/button1"</a:t>
            </a:r>
          </a:p>
          <a:p>
            <a:r>
              <a:rPr lang="en-US" sz="2000" dirty="0">
                <a:solidFill>
                  <a:prstClr val="black"/>
                </a:solidFill>
                <a:latin typeface="Courier"/>
              </a:rPr>
              <a:t>        </a:t>
            </a:r>
            <a:r>
              <a:rPr lang="en-US" sz="2000" dirty="0" err="1">
                <a:solidFill>
                  <a:prstClr val="black"/>
                </a:solidFill>
                <a:latin typeface="Courier"/>
              </a:rPr>
              <a:t>android:layout_width</a:t>
            </a:r>
            <a:r>
              <a:rPr lang="en-US" sz="2000" dirty="0">
                <a:solidFill>
                  <a:prstClr val="black"/>
                </a:solidFill>
                <a:latin typeface="Courier"/>
              </a:rPr>
              <a:t>="</a:t>
            </a:r>
            <a:r>
              <a:rPr lang="en-US" sz="2000" dirty="0" err="1">
                <a:solidFill>
                  <a:prstClr val="black"/>
                </a:solidFill>
                <a:latin typeface="Courier"/>
              </a:rPr>
              <a:t>fill_parent</a:t>
            </a:r>
            <a:r>
              <a:rPr lang="en-US" sz="2000" dirty="0">
                <a:solidFill>
                  <a:prstClr val="black"/>
                </a:solidFill>
                <a:latin typeface="Courier"/>
              </a:rPr>
              <a:t>"</a:t>
            </a:r>
          </a:p>
          <a:p>
            <a:r>
              <a:rPr lang="en-US" sz="2000" dirty="0">
                <a:solidFill>
                  <a:prstClr val="black"/>
                </a:solidFill>
                <a:latin typeface="Courier"/>
              </a:rPr>
              <a:t>        </a:t>
            </a:r>
            <a:r>
              <a:rPr lang="en-US" sz="2000" dirty="0" err="1">
                <a:solidFill>
                  <a:prstClr val="black"/>
                </a:solidFill>
                <a:latin typeface="Courier"/>
              </a:rPr>
              <a:t>android:layout_height</a:t>
            </a:r>
            <a:r>
              <a:rPr lang="en-US" sz="2000" dirty="0">
                <a:solidFill>
                  <a:prstClr val="black"/>
                </a:solidFill>
                <a:latin typeface="Courier"/>
              </a:rPr>
              <a:t>="</a:t>
            </a:r>
            <a:r>
              <a:rPr lang="en-US" sz="2000" dirty="0" err="1">
                <a:solidFill>
                  <a:prstClr val="black"/>
                </a:solidFill>
                <a:latin typeface="Courier"/>
              </a:rPr>
              <a:t>wrap_content</a:t>
            </a:r>
            <a:r>
              <a:rPr lang="en-US" sz="2000" dirty="0">
                <a:solidFill>
                  <a:prstClr val="black"/>
                </a:solidFill>
                <a:latin typeface="Courier"/>
              </a:rPr>
              <a:t>"</a:t>
            </a:r>
          </a:p>
          <a:p>
            <a:r>
              <a:rPr lang="fr-FR" sz="2000" dirty="0">
                <a:solidFill>
                  <a:prstClr val="black"/>
                </a:solidFill>
                <a:latin typeface="Courier"/>
              </a:rPr>
              <a:t>        </a:t>
            </a:r>
            <a:r>
              <a:rPr lang="fr-FR" sz="2000" dirty="0" err="1">
                <a:solidFill>
                  <a:prstClr val="black"/>
                </a:solidFill>
                <a:latin typeface="Courier"/>
              </a:rPr>
              <a:t>android:text</a:t>
            </a:r>
            <a:r>
              <a:rPr lang="fr-FR" sz="2000" dirty="0">
                <a:solidFill>
                  <a:prstClr val="black"/>
                </a:solidFill>
                <a:latin typeface="Courier"/>
              </a:rPr>
              <a:t>="Fragment No.1"</a:t>
            </a:r>
          </a:p>
          <a:p>
            <a:r>
              <a:rPr lang="fr-FR" sz="2000" dirty="0">
                <a:solidFill>
                  <a:prstClr val="black"/>
                </a:solidFill>
                <a:latin typeface="Courier"/>
              </a:rPr>
              <a:t>        </a:t>
            </a:r>
            <a:r>
              <a:rPr lang="fr-FR" sz="2000" dirty="0" err="1">
                <a:solidFill>
                  <a:prstClr val="black"/>
                </a:solidFill>
                <a:latin typeface="Courier"/>
              </a:rPr>
              <a:t>android:onClick</a:t>
            </a:r>
            <a:r>
              <a:rPr lang="fr-FR" sz="2000" dirty="0">
                <a:solidFill>
                  <a:prstClr val="black"/>
                </a:solidFill>
                <a:latin typeface="Courier"/>
              </a:rPr>
              <a:t>="</a:t>
            </a:r>
            <a:r>
              <a:rPr lang="fr-FR" sz="2000" dirty="0" err="1">
                <a:solidFill>
                  <a:prstClr val="black"/>
                </a:solidFill>
                <a:latin typeface="Courier"/>
              </a:rPr>
              <a:t>selectFrag</a:t>
            </a:r>
            <a:r>
              <a:rPr lang="fr-FR" sz="2000" dirty="0">
                <a:solidFill>
                  <a:prstClr val="black"/>
                </a:solidFill>
                <a:latin typeface="Courier"/>
              </a:rPr>
              <a:t>" /</a:t>
            </a:r>
            <a:r>
              <a:rPr lang="fr-FR" sz="2000" dirty="0" smtClean="0">
                <a:solidFill>
                  <a:prstClr val="black"/>
                </a:solidFill>
                <a:latin typeface="Courier"/>
              </a:rPr>
              <a:t>&gt;</a:t>
            </a:r>
          </a:p>
          <a:p>
            <a:r>
              <a:rPr lang="it-IT" sz="2000" dirty="0">
                <a:solidFill>
                  <a:prstClr val="black"/>
                </a:solidFill>
                <a:latin typeface="Courier"/>
              </a:rPr>
              <a:t>&lt;</a:t>
            </a:r>
            <a:r>
              <a:rPr lang="it-IT" sz="2000" dirty="0" smtClean="0">
                <a:solidFill>
                  <a:prstClr val="black"/>
                </a:solidFill>
                <a:latin typeface="Courier"/>
              </a:rPr>
              <a:t>Button</a:t>
            </a:r>
          </a:p>
          <a:p>
            <a:r>
              <a:rPr lang="it-IT" sz="2000" dirty="0">
                <a:solidFill>
                  <a:prstClr val="black"/>
                </a:solidFill>
                <a:latin typeface="Courier"/>
              </a:rPr>
              <a:t>	 </a:t>
            </a:r>
            <a:r>
              <a:rPr lang="it-IT" sz="2000" dirty="0" smtClean="0">
                <a:solidFill>
                  <a:prstClr val="black"/>
                </a:solidFill>
                <a:latin typeface="Courier"/>
              </a:rPr>
              <a:t> </a:t>
            </a:r>
            <a:r>
              <a:rPr lang="it-IT" sz="2000" dirty="0" err="1">
                <a:solidFill>
                  <a:prstClr val="black"/>
                </a:solidFill>
                <a:latin typeface="Courier"/>
              </a:rPr>
              <a:t>android:id</a:t>
            </a:r>
            <a:r>
              <a:rPr lang="it-IT" sz="2000" dirty="0">
                <a:solidFill>
                  <a:prstClr val="black"/>
                </a:solidFill>
                <a:latin typeface="Courier"/>
              </a:rPr>
              <a:t>="@+id/button2"</a:t>
            </a:r>
          </a:p>
          <a:p>
            <a:r>
              <a:rPr lang="en-US" sz="2000" dirty="0">
                <a:solidFill>
                  <a:prstClr val="black"/>
                </a:solidFill>
                <a:latin typeface="Courier"/>
              </a:rPr>
              <a:t>        </a:t>
            </a:r>
            <a:r>
              <a:rPr lang="en-US" sz="2000" dirty="0" err="1" smtClean="0">
                <a:solidFill>
                  <a:prstClr val="black"/>
                </a:solidFill>
                <a:latin typeface="Courier"/>
              </a:rPr>
              <a:t>android:layout_width</a:t>
            </a:r>
            <a:r>
              <a:rPr lang="en-US" sz="2000" dirty="0">
                <a:solidFill>
                  <a:prstClr val="black"/>
                </a:solidFill>
                <a:latin typeface="Courier"/>
              </a:rPr>
              <a:t>="</a:t>
            </a:r>
            <a:r>
              <a:rPr lang="en-US" sz="2000" dirty="0" err="1">
                <a:solidFill>
                  <a:prstClr val="black"/>
                </a:solidFill>
                <a:latin typeface="Courier"/>
              </a:rPr>
              <a:t>fill_parent</a:t>
            </a:r>
            <a:r>
              <a:rPr lang="en-US" sz="2000" dirty="0">
                <a:solidFill>
                  <a:prstClr val="black"/>
                </a:solidFill>
                <a:latin typeface="Courier"/>
              </a:rPr>
              <a:t>"</a:t>
            </a:r>
          </a:p>
          <a:p>
            <a:r>
              <a:rPr lang="en-US" sz="2000" dirty="0">
                <a:solidFill>
                  <a:prstClr val="black"/>
                </a:solidFill>
                <a:latin typeface="Courier"/>
              </a:rPr>
              <a:t>        </a:t>
            </a:r>
            <a:r>
              <a:rPr lang="en-US" sz="2000" dirty="0" err="1" smtClean="0">
                <a:solidFill>
                  <a:prstClr val="black"/>
                </a:solidFill>
                <a:latin typeface="Courier"/>
              </a:rPr>
              <a:t>android:layout_height</a:t>
            </a:r>
            <a:r>
              <a:rPr lang="en-US" sz="2000" dirty="0">
                <a:solidFill>
                  <a:prstClr val="black"/>
                </a:solidFill>
                <a:latin typeface="Courier"/>
              </a:rPr>
              <a:t>="</a:t>
            </a:r>
            <a:r>
              <a:rPr lang="en-US" sz="2000" dirty="0" err="1">
                <a:solidFill>
                  <a:prstClr val="black"/>
                </a:solidFill>
                <a:latin typeface="Courier"/>
              </a:rPr>
              <a:t>wrap_content</a:t>
            </a:r>
            <a:r>
              <a:rPr lang="en-US" sz="2000" dirty="0">
                <a:solidFill>
                  <a:prstClr val="black"/>
                </a:solidFill>
                <a:latin typeface="Courier"/>
              </a:rPr>
              <a:t>"</a:t>
            </a:r>
          </a:p>
          <a:p>
            <a:r>
              <a:rPr lang="fr-FR" sz="2000" dirty="0">
                <a:solidFill>
                  <a:prstClr val="black"/>
                </a:solidFill>
                <a:latin typeface="Courier"/>
              </a:rPr>
              <a:t>        </a:t>
            </a:r>
            <a:r>
              <a:rPr lang="fr-FR" sz="2000" dirty="0" err="1" smtClean="0">
                <a:solidFill>
                  <a:prstClr val="black"/>
                </a:solidFill>
                <a:latin typeface="Courier"/>
              </a:rPr>
              <a:t>android:onClick</a:t>
            </a:r>
            <a:r>
              <a:rPr lang="fr-FR" sz="2000" dirty="0">
                <a:solidFill>
                  <a:prstClr val="black"/>
                </a:solidFill>
                <a:latin typeface="Courier"/>
              </a:rPr>
              <a:t>="</a:t>
            </a:r>
            <a:r>
              <a:rPr lang="fr-FR" sz="2000" dirty="0" err="1">
                <a:solidFill>
                  <a:prstClr val="black"/>
                </a:solidFill>
                <a:latin typeface="Courier"/>
              </a:rPr>
              <a:t>selectFrag</a:t>
            </a:r>
            <a:r>
              <a:rPr lang="fr-FR" sz="2000" dirty="0">
                <a:solidFill>
                  <a:prstClr val="black"/>
                </a:solidFill>
                <a:latin typeface="Courier"/>
              </a:rPr>
              <a:t>"</a:t>
            </a:r>
          </a:p>
          <a:p>
            <a:r>
              <a:rPr lang="fr-FR" sz="2000" dirty="0">
                <a:solidFill>
                  <a:prstClr val="black"/>
                </a:solidFill>
                <a:latin typeface="Courier"/>
              </a:rPr>
              <a:t>        </a:t>
            </a:r>
            <a:r>
              <a:rPr lang="fr-FR" sz="2000" dirty="0" err="1" smtClean="0">
                <a:solidFill>
                  <a:prstClr val="black"/>
                </a:solidFill>
                <a:latin typeface="Courier"/>
              </a:rPr>
              <a:t>android:text</a:t>
            </a:r>
            <a:r>
              <a:rPr lang="fr-FR" sz="2000" dirty="0">
                <a:solidFill>
                  <a:prstClr val="black"/>
                </a:solidFill>
                <a:latin typeface="Courier"/>
              </a:rPr>
              <a:t>="Fragment No.2" /&gt; </a:t>
            </a:r>
            <a:endParaRPr lang="en-US" sz="2000" dirty="0"/>
          </a:p>
        </p:txBody>
      </p:sp>
      <p:sp>
        <p:nvSpPr>
          <p:cNvPr id="14" name="Rectangle 13"/>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732901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fr-FR" sz="2800" b="1" dirty="0" err="1" smtClean="0">
                <a:solidFill>
                  <a:schemeClr val="bg2">
                    <a:lumMod val="75000"/>
                  </a:schemeClr>
                </a:solidFill>
                <a:latin typeface="Arial" pitchFamily="34" charset="0"/>
                <a:cs typeface="Arial" pitchFamily="34" charset="0"/>
              </a:rPr>
              <a:t>activity_main.xml</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55</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2119" y="838200"/>
            <a:ext cx="8991600" cy="2862322"/>
          </a:xfrm>
          <a:prstGeom prst="rect">
            <a:avLst/>
          </a:prstGeom>
          <a:solidFill>
            <a:schemeClr val="bg2">
              <a:lumMod val="20000"/>
              <a:lumOff val="80000"/>
            </a:schemeClr>
          </a:solidFill>
        </p:spPr>
        <p:txBody>
          <a:bodyPr wrap="square">
            <a:spAutoFit/>
          </a:bodyPr>
          <a:lstStyle/>
          <a:p>
            <a:r>
              <a:rPr lang="en-US" sz="2000" dirty="0" smtClean="0">
                <a:solidFill>
                  <a:prstClr val="black"/>
                </a:solidFill>
                <a:latin typeface="Courier"/>
              </a:rPr>
              <a:t>&lt;fragment</a:t>
            </a:r>
            <a:r>
              <a:rPr lang="de-DE" sz="2000" dirty="0" smtClean="0">
                <a:solidFill>
                  <a:prstClr val="black"/>
                </a:solidFill>
                <a:latin typeface="Courier"/>
              </a:rPr>
              <a:t>  </a:t>
            </a:r>
          </a:p>
          <a:p>
            <a:r>
              <a:rPr lang="de-DE" sz="2000" dirty="0" smtClean="0">
                <a:solidFill>
                  <a:prstClr val="black"/>
                </a:solidFill>
                <a:latin typeface="Courier"/>
              </a:rPr>
              <a:t> </a:t>
            </a:r>
            <a:r>
              <a:rPr lang="de-DE" sz="2000" dirty="0" err="1" smtClean="0">
                <a:solidFill>
                  <a:prstClr val="black"/>
                </a:solidFill>
                <a:latin typeface="Courier"/>
              </a:rPr>
              <a:t>android:name</a:t>
            </a:r>
            <a:r>
              <a:rPr lang="de-DE" sz="2000" dirty="0">
                <a:solidFill>
                  <a:prstClr val="black"/>
                </a:solidFill>
                <a:latin typeface="Courier"/>
              </a:rPr>
              <a:t>="</a:t>
            </a:r>
            <a:r>
              <a:rPr lang="de-DE" sz="2000" dirty="0" err="1" smtClean="0">
                <a:solidFill>
                  <a:prstClr val="black"/>
                </a:solidFill>
                <a:latin typeface="Courier"/>
              </a:rPr>
              <a:t>com.javacodegeeks.android.fragmentstest.FragmentOne</a:t>
            </a:r>
            <a:r>
              <a:rPr lang="de-DE" sz="2000" dirty="0">
                <a:solidFill>
                  <a:prstClr val="black"/>
                </a:solidFill>
                <a:latin typeface="Courier"/>
              </a:rPr>
              <a:t>"</a:t>
            </a:r>
          </a:p>
          <a:p>
            <a:r>
              <a:rPr lang="fr-FR" sz="2000" dirty="0">
                <a:solidFill>
                  <a:prstClr val="black"/>
                </a:solidFill>
                <a:latin typeface="Courier"/>
              </a:rPr>
              <a:t>        </a:t>
            </a:r>
            <a:r>
              <a:rPr lang="fr-FR" sz="2000" dirty="0" smtClean="0">
                <a:solidFill>
                  <a:prstClr val="black"/>
                </a:solidFill>
                <a:latin typeface="Courier"/>
              </a:rPr>
              <a:t>    </a:t>
            </a:r>
            <a:r>
              <a:rPr lang="fr-FR" sz="2000" dirty="0" err="1" smtClean="0">
                <a:solidFill>
                  <a:prstClr val="black"/>
                </a:solidFill>
                <a:latin typeface="Courier"/>
              </a:rPr>
              <a:t>android:id</a:t>
            </a:r>
            <a:r>
              <a:rPr lang="fr-FR" sz="2000" dirty="0">
                <a:solidFill>
                  <a:prstClr val="black"/>
                </a:solidFill>
                <a:latin typeface="Courier"/>
              </a:rPr>
              <a:t>="@+id/</a:t>
            </a:r>
            <a:r>
              <a:rPr lang="fr-FR" sz="2000" dirty="0" err="1">
                <a:solidFill>
                  <a:prstClr val="black"/>
                </a:solidFill>
                <a:latin typeface="Courier"/>
              </a:rPr>
              <a:t>fragment_place</a:t>
            </a:r>
            <a:r>
              <a:rPr lang="fr-FR" sz="2000" dirty="0">
                <a:solidFill>
                  <a:prstClr val="black"/>
                </a:solidFill>
                <a:latin typeface="Courier"/>
              </a:rPr>
              <a:t>"</a:t>
            </a:r>
          </a:p>
          <a:p>
            <a:r>
              <a:rPr lang="en-US" sz="2000" dirty="0">
                <a:solidFill>
                  <a:prstClr val="black"/>
                </a:solidFill>
                <a:latin typeface="Courier"/>
              </a:rPr>
              <a:t>   		</a:t>
            </a:r>
            <a:r>
              <a:rPr lang="en-US" sz="2000" dirty="0" err="1">
                <a:solidFill>
                  <a:prstClr val="black"/>
                </a:solidFill>
                <a:latin typeface="Courier"/>
              </a:rPr>
              <a:t>android:layout_width</a:t>
            </a:r>
            <a:r>
              <a:rPr lang="en-US" sz="2000" dirty="0">
                <a:solidFill>
                  <a:prstClr val="black"/>
                </a:solidFill>
                <a:latin typeface="Courier"/>
              </a:rPr>
              <a:t>="</a:t>
            </a:r>
            <a:r>
              <a:rPr lang="en-US" sz="2000" dirty="0" err="1">
                <a:solidFill>
                  <a:prstClr val="black"/>
                </a:solidFill>
                <a:latin typeface="Courier"/>
              </a:rPr>
              <a:t>match_parent</a:t>
            </a:r>
            <a:r>
              <a:rPr lang="en-US" sz="2000" dirty="0">
                <a:solidFill>
                  <a:prstClr val="black"/>
                </a:solidFill>
                <a:latin typeface="Courier"/>
              </a:rPr>
              <a:t>"</a:t>
            </a:r>
          </a:p>
          <a:p>
            <a:r>
              <a:rPr lang="en-US" sz="2000" dirty="0">
                <a:solidFill>
                  <a:prstClr val="black"/>
                </a:solidFill>
                <a:latin typeface="Courier"/>
              </a:rPr>
              <a:t>   		</a:t>
            </a:r>
            <a:r>
              <a:rPr lang="en-US" sz="2000" dirty="0" err="1">
                <a:solidFill>
                  <a:prstClr val="black"/>
                </a:solidFill>
                <a:latin typeface="Courier"/>
              </a:rPr>
              <a:t>android:layout_height</a:t>
            </a:r>
            <a:r>
              <a:rPr lang="en-US" sz="2000" dirty="0">
                <a:solidFill>
                  <a:prstClr val="black"/>
                </a:solidFill>
                <a:latin typeface="Courier"/>
              </a:rPr>
              <a:t>="</a:t>
            </a:r>
            <a:r>
              <a:rPr lang="en-US" sz="2000" dirty="0" err="1">
                <a:solidFill>
                  <a:prstClr val="black"/>
                </a:solidFill>
                <a:latin typeface="Courier"/>
              </a:rPr>
              <a:t>match_parent</a:t>
            </a:r>
            <a:r>
              <a:rPr lang="en-US" sz="2000" dirty="0">
                <a:solidFill>
                  <a:prstClr val="black"/>
                </a:solidFill>
                <a:latin typeface="Courier"/>
              </a:rPr>
              <a:t>" /&gt;</a:t>
            </a:r>
          </a:p>
          <a:p>
            <a:r>
              <a:rPr lang="en-US" sz="2000" dirty="0">
                <a:solidFill>
                  <a:prstClr val="black"/>
                </a:solidFill>
                <a:latin typeface="Courier"/>
              </a:rPr>
              <a:t>    </a:t>
            </a:r>
          </a:p>
          <a:p>
            <a:r>
              <a:rPr lang="en-US" sz="2000" dirty="0">
                <a:solidFill>
                  <a:prstClr val="black"/>
                </a:solidFill>
                <a:latin typeface="Courier"/>
              </a:rPr>
              <a:t>&lt;/</a:t>
            </a:r>
            <a:r>
              <a:rPr lang="en-US" sz="2000" dirty="0" err="1">
                <a:solidFill>
                  <a:prstClr val="black"/>
                </a:solidFill>
                <a:latin typeface="Courier"/>
              </a:rPr>
              <a:t>LinearLayout</a:t>
            </a:r>
            <a:r>
              <a:rPr lang="en-US" sz="2000" dirty="0">
                <a:solidFill>
                  <a:prstClr val="black"/>
                </a:solidFill>
                <a:latin typeface="Courier"/>
              </a:rPr>
              <a:t>&gt;</a:t>
            </a:r>
            <a:endParaRPr lang="en-US" sz="2000" dirty="0"/>
          </a:p>
        </p:txBody>
      </p:sp>
      <p:sp>
        <p:nvSpPr>
          <p:cNvPr id="5" name="Oval 4"/>
          <p:cNvSpPr/>
          <p:nvPr/>
        </p:nvSpPr>
        <p:spPr>
          <a:xfrm>
            <a:off x="-228600" y="1371600"/>
            <a:ext cx="9220200" cy="7620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28600" y="3810000"/>
            <a:ext cx="8763000" cy="1938992"/>
          </a:xfrm>
          <a:prstGeom prst="rect">
            <a:avLst/>
          </a:prstGeom>
        </p:spPr>
        <p:txBody>
          <a:bodyPr wrap="square">
            <a:spAutoFit/>
          </a:bodyPr>
          <a:lstStyle/>
          <a:p>
            <a:pPr marL="457200" indent="-457200">
              <a:buFont typeface="+mj-ea"/>
              <a:buAutoNum type="circleNumDbPlain"/>
            </a:pPr>
            <a:r>
              <a:rPr lang="en-US" sz="2000" dirty="0">
                <a:solidFill>
                  <a:srgbClr val="000000"/>
                </a:solidFill>
              </a:rPr>
              <a:t>Please, notice the highlighted lines. </a:t>
            </a:r>
            <a:endParaRPr lang="en-US" sz="2000" dirty="0" smtClean="0">
              <a:solidFill>
                <a:srgbClr val="000000"/>
              </a:solidFill>
            </a:endParaRPr>
          </a:p>
          <a:p>
            <a:pPr marL="457200" indent="-457200">
              <a:buFont typeface="+mj-ea"/>
              <a:buAutoNum type="circleNumDbPlain"/>
            </a:pPr>
            <a:r>
              <a:rPr lang="en-US" sz="2000" dirty="0" smtClean="0">
                <a:solidFill>
                  <a:srgbClr val="000000"/>
                </a:solidFill>
              </a:rPr>
              <a:t>When </a:t>
            </a:r>
            <a:r>
              <a:rPr lang="en-US" sz="2000" dirty="0">
                <a:solidFill>
                  <a:srgbClr val="000000"/>
                </a:solidFill>
              </a:rPr>
              <a:t>we add a &lt;fragment&gt; element in a layout, we have to contain the </a:t>
            </a:r>
            <a:r>
              <a:rPr lang="en-US" sz="2000" dirty="0" err="1">
                <a:solidFill>
                  <a:srgbClr val="000000"/>
                </a:solidFill>
              </a:rPr>
              <a:t>android:name</a:t>
            </a:r>
            <a:r>
              <a:rPr lang="en-US" sz="2000" dirty="0">
                <a:solidFill>
                  <a:srgbClr val="000000"/>
                </a:solidFill>
              </a:rPr>
              <a:t> and </a:t>
            </a:r>
            <a:r>
              <a:rPr lang="en-US" sz="2000" dirty="0" err="1">
                <a:solidFill>
                  <a:srgbClr val="000000"/>
                </a:solidFill>
              </a:rPr>
              <a:t>android:id</a:t>
            </a:r>
            <a:r>
              <a:rPr lang="en-US" sz="2000" dirty="0">
                <a:solidFill>
                  <a:srgbClr val="000000"/>
                </a:solidFill>
              </a:rPr>
              <a:t> attributes. </a:t>
            </a:r>
            <a:endParaRPr lang="en-US" sz="2000" dirty="0" smtClean="0">
              <a:solidFill>
                <a:srgbClr val="000000"/>
              </a:solidFill>
            </a:endParaRPr>
          </a:p>
          <a:p>
            <a:pPr marL="457200" indent="-457200">
              <a:buFont typeface="+mj-ea"/>
              <a:buAutoNum type="circleNumDbPlain"/>
            </a:pPr>
            <a:r>
              <a:rPr lang="en-US" sz="2000" dirty="0" smtClean="0">
                <a:solidFill>
                  <a:srgbClr val="000000"/>
                </a:solidFill>
              </a:rPr>
              <a:t>The </a:t>
            </a:r>
            <a:r>
              <a:rPr lang="en-US" sz="2000" dirty="0" err="1">
                <a:solidFill>
                  <a:srgbClr val="000000"/>
                </a:solidFill>
              </a:rPr>
              <a:t>android:name</a:t>
            </a:r>
            <a:r>
              <a:rPr lang="en-US" sz="2000" dirty="0">
                <a:solidFill>
                  <a:srgbClr val="000000"/>
                </a:solidFill>
              </a:rPr>
              <a:t> defines an object of a Fragment Class, that we want to be instantiated and the </a:t>
            </a:r>
            <a:r>
              <a:rPr lang="en-US" sz="2000" dirty="0" err="1">
                <a:solidFill>
                  <a:srgbClr val="000000"/>
                </a:solidFill>
              </a:rPr>
              <a:t>android:id</a:t>
            </a:r>
            <a:r>
              <a:rPr lang="en-US" sz="2000" dirty="0">
                <a:solidFill>
                  <a:srgbClr val="000000"/>
                </a:solidFill>
              </a:rPr>
              <a:t> specifies the unique id of that </a:t>
            </a:r>
            <a:r>
              <a:rPr lang="en-US" sz="2000" dirty="0" smtClean="0">
                <a:solidFill>
                  <a:srgbClr val="000000"/>
                </a:solidFill>
              </a:rPr>
              <a:t>fragment.</a:t>
            </a:r>
          </a:p>
          <a:p>
            <a:pPr marL="457200" indent="-457200">
              <a:buFont typeface="+mj-ea"/>
              <a:buAutoNum type="circleNumDbPlain"/>
            </a:pPr>
            <a:r>
              <a:rPr lang="en-US" sz="2000" dirty="0" smtClean="0">
                <a:solidFill>
                  <a:srgbClr val="000000"/>
                </a:solidFill>
              </a:rPr>
              <a:t>We </a:t>
            </a:r>
            <a:r>
              <a:rPr lang="en-US" sz="2000" dirty="0">
                <a:solidFill>
                  <a:srgbClr val="000000"/>
                </a:solidFill>
              </a:rPr>
              <a:t>will use the </a:t>
            </a:r>
            <a:r>
              <a:rPr lang="en-US" sz="2000" dirty="0" err="1">
                <a:solidFill>
                  <a:srgbClr val="000000"/>
                </a:solidFill>
              </a:rPr>
              <a:t>FragmentOne</a:t>
            </a:r>
            <a:r>
              <a:rPr lang="en-US" sz="2000" dirty="0">
                <a:solidFill>
                  <a:srgbClr val="000000"/>
                </a:solidFill>
              </a:rPr>
              <a:t> as default.</a:t>
            </a:r>
          </a:p>
        </p:txBody>
      </p:sp>
      <p:sp>
        <p:nvSpPr>
          <p:cNvPr id="15" name="Rectangle 14"/>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1156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fr-FR" sz="2800" b="1" dirty="0">
                <a:solidFill>
                  <a:schemeClr val="bg2">
                    <a:lumMod val="75000"/>
                  </a:schemeClr>
                </a:solidFill>
                <a:latin typeface="Arial" pitchFamily="34" charset="0"/>
                <a:cs typeface="Arial" pitchFamily="34" charset="0"/>
              </a:rPr>
              <a:t>4</a:t>
            </a:r>
            <a:r>
              <a:rPr lang="fr-FR" sz="2800" b="1" dirty="0" smtClean="0">
                <a:solidFill>
                  <a:schemeClr val="bg2">
                    <a:lumMod val="75000"/>
                  </a:schemeClr>
                </a:solidFill>
                <a:latin typeface="Arial" pitchFamily="34" charset="0"/>
                <a:cs typeface="Arial" pitchFamily="34" charset="0"/>
              </a:rPr>
              <a:t>#</a:t>
            </a:r>
            <a:r>
              <a:rPr lang="en-US" sz="2800" b="1" dirty="0">
                <a:solidFill>
                  <a:schemeClr val="bg2">
                    <a:lumMod val="75000"/>
                  </a:schemeClr>
                </a:solidFill>
                <a:latin typeface="Arial" pitchFamily="34" charset="0"/>
                <a:cs typeface="Arial" pitchFamily="34" charset="0"/>
              </a:rPr>
              <a:t>Create the Fragments</a:t>
            </a: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56</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28600" y="838200"/>
            <a:ext cx="8534400" cy="3785652"/>
          </a:xfrm>
          <a:prstGeom prst="rect">
            <a:avLst/>
          </a:prstGeom>
        </p:spPr>
        <p:txBody>
          <a:bodyPr wrap="square">
            <a:spAutoFit/>
          </a:bodyPr>
          <a:lstStyle/>
          <a:p>
            <a:pPr marL="457200" indent="-457200">
              <a:buFont typeface="+mj-ea"/>
              <a:buAutoNum type="circleNumDbPlain"/>
            </a:pPr>
            <a:r>
              <a:rPr lang="en-US" sz="2400" dirty="0">
                <a:solidFill>
                  <a:srgbClr val="000000"/>
                </a:solidFill>
              </a:rPr>
              <a:t>We are going to make two different classes to define the fragments, that extends the Fragment Class</a:t>
            </a:r>
            <a:r>
              <a:rPr lang="en-US" sz="2400" dirty="0" smtClean="0">
                <a:solidFill>
                  <a:srgbClr val="000000"/>
                </a:solidFill>
              </a:rPr>
              <a:t>.</a:t>
            </a:r>
          </a:p>
          <a:p>
            <a:pPr marL="457200" indent="-457200">
              <a:buFont typeface="+mj-ea"/>
              <a:buAutoNum type="circleNumDbPlain"/>
            </a:pPr>
            <a:endParaRPr lang="en-US" sz="2400" dirty="0">
              <a:solidFill>
                <a:srgbClr val="000000"/>
              </a:solidFill>
            </a:endParaRPr>
          </a:p>
          <a:p>
            <a:pPr marL="457200" indent="-457200">
              <a:buFont typeface="+mj-ea"/>
              <a:buAutoNum type="circleNumDbPlain"/>
            </a:pPr>
            <a:r>
              <a:rPr lang="en-US" sz="2400" dirty="0">
                <a:solidFill>
                  <a:srgbClr val="000000"/>
                </a:solidFill>
              </a:rPr>
              <a:t>Right click on </a:t>
            </a:r>
            <a:r>
              <a:rPr lang="en-US" sz="2400" dirty="0" err="1">
                <a:solidFill>
                  <a:srgbClr val="000000"/>
                </a:solidFill>
              </a:rPr>
              <a:t>com.javacodegeeks.android.filtertstest</a:t>
            </a:r>
            <a:r>
              <a:rPr lang="en-US" sz="2400" dirty="0">
                <a:solidFill>
                  <a:srgbClr val="000000"/>
                </a:solidFill>
              </a:rPr>
              <a:t> package → New → </a:t>
            </a:r>
            <a:r>
              <a:rPr lang="en-US" sz="2400" dirty="0" smtClean="0">
                <a:solidFill>
                  <a:srgbClr val="000000"/>
                </a:solidFill>
              </a:rPr>
              <a:t>Class.</a:t>
            </a:r>
          </a:p>
          <a:p>
            <a:pPr marL="457200" indent="-457200">
              <a:buFont typeface="+mj-ea"/>
              <a:buAutoNum type="circleNumDbPlain"/>
            </a:pPr>
            <a:endParaRPr lang="en-US" sz="2400" dirty="0" smtClean="0">
              <a:solidFill>
                <a:srgbClr val="000000"/>
              </a:solidFill>
            </a:endParaRPr>
          </a:p>
          <a:p>
            <a:pPr marL="457200" indent="-457200">
              <a:buFont typeface="+mj-ea"/>
              <a:buAutoNum type="circleNumDbPlain"/>
            </a:pPr>
            <a:r>
              <a:rPr lang="en-US" sz="2400" dirty="0" smtClean="0">
                <a:solidFill>
                  <a:srgbClr val="000000"/>
                </a:solidFill>
              </a:rPr>
              <a:t>To </a:t>
            </a:r>
            <a:r>
              <a:rPr lang="en-US" sz="2400" dirty="0">
                <a:solidFill>
                  <a:srgbClr val="000000"/>
                </a:solidFill>
              </a:rPr>
              <a:t>the opened window, specify the name for the new Class</a:t>
            </a:r>
            <a:r>
              <a:rPr lang="en-US" sz="2400" dirty="0" smtClean="0">
                <a:solidFill>
                  <a:srgbClr val="000000"/>
                </a:solidFill>
              </a:rPr>
              <a:t>.</a:t>
            </a:r>
          </a:p>
          <a:p>
            <a:pPr marL="457200" indent="-457200">
              <a:buFont typeface="+mj-ea"/>
              <a:buAutoNum type="circleNumDbPlain"/>
            </a:pPr>
            <a:endParaRPr lang="en-US" sz="2400" dirty="0" smtClean="0">
              <a:solidFill>
                <a:srgbClr val="000000"/>
              </a:solidFill>
            </a:endParaRPr>
          </a:p>
          <a:p>
            <a:pPr marL="457200" indent="-457200">
              <a:buFont typeface="+mj-ea"/>
              <a:buAutoNum type="circleNumDbPlain"/>
            </a:pPr>
            <a:r>
              <a:rPr lang="en-US" sz="2400" dirty="0" smtClean="0">
                <a:solidFill>
                  <a:srgbClr val="000000"/>
                </a:solidFill>
              </a:rPr>
              <a:t> </a:t>
            </a:r>
            <a:r>
              <a:rPr lang="en-US" sz="2400" dirty="0">
                <a:solidFill>
                  <a:srgbClr val="000000"/>
                </a:solidFill>
              </a:rPr>
              <a:t>We will name it </a:t>
            </a:r>
            <a:r>
              <a:rPr lang="en-US" sz="2400" dirty="0" err="1">
                <a:solidFill>
                  <a:srgbClr val="000000"/>
                </a:solidFill>
              </a:rPr>
              <a:t>FragmentOne</a:t>
            </a:r>
            <a:r>
              <a:rPr lang="en-US" sz="2400" dirty="0">
                <a:solidFill>
                  <a:srgbClr val="000000"/>
                </a:solidFill>
              </a:rPr>
              <a:t> and we will put it in the same package as the </a:t>
            </a:r>
            <a:r>
              <a:rPr lang="en-US" sz="2400" dirty="0" err="1">
                <a:solidFill>
                  <a:srgbClr val="000000"/>
                </a:solidFill>
              </a:rPr>
              <a:t>MainActivity.java</a:t>
            </a:r>
            <a:r>
              <a:rPr lang="en-US" sz="2400" dirty="0">
                <a:solidFill>
                  <a:srgbClr val="000000"/>
                </a:solidFill>
              </a:rPr>
              <a:t> file.</a:t>
            </a:r>
          </a:p>
        </p:txBody>
      </p:sp>
      <p:sp>
        <p:nvSpPr>
          <p:cNvPr id="14" name="Rectangle 13"/>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986494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fr-FR" sz="2800" b="1" dirty="0">
                <a:solidFill>
                  <a:schemeClr val="bg2">
                    <a:lumMod val="75000"/>
                  </a:schemeClr>
                </a:solidFill>
                <a:latin typeface="Arial" pitchFamily="34" charset="0"/>
                <a:cs typeface="Arial" pitchFamily="34" charset="0"/>
              </a:rPr>
              <a:t>4</a:t>
            </a:r>
            <a:r>
              <a:rPr lang="fr-FR" sz="2800" b="1" dirty="0" smtClean="0">
                <a:solidFill>
                  <a:schemeClr val="bg2">
                    <a:lumMod val="75000"/>
                  </a:schemeClr>
                </a:solidFill>
                <a:latin typeface="Arial" pitchFamily="34" charset="0"/>
                <a:cs typeface="Arial" pitchFamily="34" charset="0"/>
              </a:rPr>
              <a:t>#</a:t>
            </a:r>
            <a:r>
              <a:rPr lang="en-US" sz="2800" b="1" dirty="0">
                <a:solidFill>
                  <a:schemeClr val="bg2">
                    <a:lumMod val="75000"/>
                  </a:schemeClr>
                </a:solidFill>
                <a:latin typeface="Arial" pitchFamily="34" charset="0"/>
                <a:cs typeface="Arial" pitchFamily="34" charset="0"/>
              </a:rPr>
              <a:t>Create the Fragments</a:t>
            </a: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57</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FragmentOneClas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609600"/>
            <a:ext cx="4954194" cy="5562600"/>
          </a:xfrm>
          <a:prstGeom prst="rect">
            <a:avLst/>
          </a:prstGeom>
        </p:spPr>
      </p:pic>
      <p:sp>
        <p:nvSpPr>
          <p:cNvPr id="14" name="Rectangle 13"/>
          <p:cNvSpPr/>
          <p:nvPr/>
        </p:nvSpPr>
        <p:spPr>
          <a:xfrm>
            <a:off x="4724400" y="5105400"/>
            <a:ext cx="2133600" cy="533400"/>
          </a:xfrm>
          <a:prstGeom prst="rect">
            <a:avLst/>
          </a:prstGeom>
          <a:solidFill>
            <a:srgbClr val="EDEDE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72090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hr-HR" sz="2800" b="1" dirty="0">
                <a:solidFill>
                  <a:srgbClr val="000000"/>
                </a:solidFill>
              </a:rPr>
              <a:t>Open src</a:t>
            </a:r>
            <a:r>
              <a:rPr lang="hr-HR" sz="2800" b="1" dirty="0" smtClean="0">
                <a:solidFill>
                  <a:srgbClr val="000000"/>
                </a:solidFill>
              </a:rPr>
              <a:t>//</a:t>
            </a:r>
            <a:r>
              <a:rPr lang="hr-HR" sz="2800" b="1" dirty="0">
                <a:solidFill>
                  <a:srgbClr val="000000"/>
                </a:solidFill>
              </a:rPr>
              <a:t>FragmentOne.java</a:t>
            </a:r>
            <a:endParaRPr lang="en-US" sz="2800" b="1" dirty="0">
              <a:solidFill>
                <a:srgbClr val="000000"/>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58</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28600" y="762000"/>
            <a:ext cx="8534400" cy="4862871"/>
          </a:xfrm>
          <a:prstGeom prst="rect">
            <a:avLst/>
          </a:prstGeom>
        </p:spPr>
        <p:txBody>
          <a:bodyPr wrap="square">
            <a:spAutoFit/>
          </a:bodyPr>
          <a:lstStyle/>
          <a:p>
            <a:r>
              <a:rPr lang="en-US" sz="2000" b="1" dirty="0">
                <a:solidFill>
                  <a:srgbClr val="7F0055"/>
                </a:solidFill>
                <a:latin typeface="Monaco"/>
              </a:rPr>
              <a:t>public</a:t>
            </a:r>
            <a:r>
              <a:rPr lang="en-US" sz="2000" b="1" dirty="0">
                <a:solidFill>
                  <a:srgbClr val="000000"/>
                </a:solidFill>
                <a:latin typeface="Monaco"/>
              </a:rPr>
              <a:t> </a:t>
            </a:r>
            <a:r>
              <a:rPr lang="en-US" sz="2000" b="1" dirty="0">
                <a:solidFill>
                  <a:srgbClr val="7F0055"/>
                </a:solidFill>
                <a:latin typeface="Monaco"/>
              </a:rPr>
              <a:t>class</a:t>
            </a:r>
            <a:r>
              <a:rPr lang="en-US" sz="2000" b="1" dirty="0">
                <a:solidFill>
                  <a:srgbClr val="000000"/>
                </a:solidFill>
                <a:latin typeface="Monaco"/>
              </a:rPr>
              <a:t> </a:t>
            </a:r>
            <a:r>
              <a:rPr lang="en-US" sz="2000" b="1" dirty="0" err="1">
                <a:solidFill>
                  <a:srgbClr val="000000"/>
                </a:solidFill>
                <a:latin typeface="Monaco"/>
              </a:rPr>
              <a:t>FragmentOne</a:t>
            </a:r>
            <a:r>
              <a:rPr lang="en-US" sz="2000" b="1" dirty="0">
                <a:solidFill>
                  <a:srgbClr val="000000"/>
                </a:solidFill>
                <a:latin typeface="Monaco"/>
              </a:rPr>
              <a:t> </a:t>
            </a:r>
            <a:r>
              <a:rPr lang="en-US" sz="2000" b="1" dirty="0">
                <a:solidFill>
                  <a:srgbClr val="7F0055"/>
                </a:solidFill>
                <a:latin typeface="Monaco"/>
              </a:rPr>
              <a:t>extends</a:t>
            </a:r>
            <a:r>
              <a:rPr lang="en-US" sz="2000" b="1" dirty="0">
                <a:solidFill>
                  <a:srgbClr val="000000"/>
                </a:solidFill>
                <a:latin typeface="Monaco"/>
              </a:rPr>
              <a:t> Fragment </a:t>
            </a:r>
            <a:r>
              <a:rPr lang="en-US" sz="2000" b="1" dirty="0" smtClean="0">
                <a:solidFill>
                  <a:srgbClr val="000000"/>
                </a:solidFill>
                <a:latin typeface="Monaco"/>
              </a:rPr>
              <a:t>{</a:t>
            </a:r>
          </a:p>
          <a:p>
            <a:r>
              <a:rPr lang="en-US" b="1" i="1" dirty="0" smtClean="0">
                <a:solidFill>
                  <a:schemeClr val="accent2">
                    <a:lumMod val="75000"/>
                  </a:schemeClr>
                </a:solidFill>
                <a:latin typeface="Monaco"/>
              </a:rPr>
              <a:t>//STEP 1:EXTEND THE CLASS WITH FRAGMENT </a:t>
            </a:r>
            <a:endParaRPr lang="en-US" b="1" i="1" dirty="0">
              <a:solidFill>
                <a:schemeClr val="accent2">
                  <a:lumMod val="75000"/>
                </a:schemeClr>
              </a:solidFill>
              <a:latin typeface="Monaco"/>
            </a:endParaRPr>
          </a:p>
          <a:p>
            <a:endParaRPr lang="en-US" b="1" dirty="0" smtClean="0">
              <a:solidFill>
                <a:schemeClr val="accent2">
                  <a:lumMod val="75000"/>
                </a:schemeClr>
              </a:solidFill>
              <a:latin typeface="Monaco"/>
            </a:endParaRPr>
          </a:p>
          <a:p>
            <a:endParaRPr lang="en-US" b="1" dirty="0" smtClean="0">
              <a:solidFill>
                <a:schemeClr val="accent2">
                  <a:lumMod val="75000"/>
                </a:schemeClr>
              </a:solidFill>
              <a:latin typeface="Monaco"/>
            </a:endParaRPr>
          </a:p>
          <a:p>
            <a:r>
              <a:rPr lang="en-US" b="1" i="1" dirty="0" smtClean="0">
                <a:solidFill>
                  <a:srgbClr val="953735"/>
                </a:solidFill>
                <a:latin typeface="Monaco"/>
              </a:rPr>
              <a:t>//STEP 2:RI</a:t>
            </a:r>
            <a:r>
              <a:rPr lang="en-US" b="1" dirty="0" smtClean="0">
                <a:solidFill>
                  <a:srgbClr val="953735"/>
                </a:solidFill>
                <a:latin typeface="Monaco"/>
              </a:rPr>
              <a:t>GHT CLICK-&gt;SOURCE-&gt;OVERRIDE_UNIMTD-&gt;ADD </a:t>
            </a:r>
            <a:r>
              <a:rPr lang="en-US" b="1" dirty="0" err="1" smtClean="0">
                <a:solidFill>
                  <a:srgbClr val="953735"/>
                </a:solidFill>
                <a:latin typeface="Monaco"/>
              </a:rPr>
              <a:t>OnCreateView</a:t>
            </a:r>
            <a:r>
              <a:rPr lang="en-US" b="1" dirty="0" smtClean="0">
                <a:solidFill>
                  <a:srgbClr val="953735"/>
                </a:solidFill>
                <a:latin typeface="Monaco"/>
              </a:rPr>
              <a:t>()</a:t>
            </a:r>
          </a:p>
          <a:p>
            <a:endParaRPr lang="en-US" b="1" dirty="0">
              <a:solidFill>
                <a:srgbClr val="000000"/>
              </a:solidFill>
              <a:latin typeface="Monaco"/>
            </a:endParaRPr>
          </a:p>
          <a:p>
            <a:r>
              <a:rPr lang="en-US" sz="2000" dirty="0">
                <a:solidFill>
                  <a:srgbClr val="000000"/>
                </a:solidFill>
                <a:latin typeface="Monaco"/>
              </a:rPr>
              <a:t>   </a:t>
            </a:r>
            <a:r>
              <a:rPr lang="en-US" dirty="0">
                <a:solidFill>
                  <a:srgbClr val="646464"/>
                </a:solidFill>
                <a:latin typeface="Monaco"/>
              </a:rPr>
              <a:t>@Override</a:t>
            </a:r>
          </a:p>
          <a:p>
            <a:r>
              <a:rPr lang="en-US" dirty="0">
                <a:solidFill>
                  <a:srgbClr val="000000"/>
                </a:solidFill>
                <a:latin typeface="Monaco"/>
              </a:rPr>
              <a:t>   </a:t>
            </a:r>
            <a:r>
              <a:rPr lang="en-US" b="1" dirty="0">
                <a:solidFill>
                  <a:srgbClr val="7F0055"/>
                </a:solidFill>
                <a:latin typeface="Monaco"/>
              </a:rPr>
              <a:t>public</a:t>
            </a:r>
            <a:r>
              <a:rPr lang="en-US" b="1" dirty="0">
                <a:solidFill>
                  <a:srgbClr val="000000"/>
                </a:solidFill>
                <a:latin typeface="Monaco"/>
              </a:rPr>
              <a:t> View </a:t>
            </a:r>
            <a:r>
              <a:rPr lang="en-US" b="1" dirty="0" err="1">
                <a:solidFill>
                  <a:srgbClr val="000000"/>
                </a:solidFill>
                <a:latin typeface="Monaco"/>
              </a:rPr>
              <a:t>onCreateView</a:t>
            </a:r>
            <a:r>
              <a:rPr lang="en-US" b="1" dirty="0">
                <a:solidFill>
                  <a:srgbClr val="000000"/>
                </a:solidFill>
                <a:latin typeface="Monaco"/>
              </a:rPr>
              <a:t>(</a:t>
            </a:r>
            <a:r>
              <a:rPr lang="en-US" b="1" dirty="0" err="1">
                <a:solidFill>
                  <a:srgbClr val="000000"/>
                </a:solidFill>
                <a:latin typeface="Monaco"/>
              </a:rPr>
              <a:t>LayoutInflater</a:t>
            </a:r>
            <a:r>
              <a:rPr lang="en-US" b="1" dirty="0">
                <a:solidFill>
                  <a:srgbClr val="000000"/>
                </a:solidFill>
                <a:latin typeface="Monaco"/>
              </a:rPr>
              <a:t> </a:t>
            </a:r>
            <a:r>
              <a:rPr lang="en-US" b="1" dirty="0" err="1">
                <a:solidFill>
                  <a:srgbClr val="000000"/>
                </a:solidFill>
                <a:latin typeface="Monaco"/>
              </a:rPr>
              <a:t>inflater</a:t>
            </a:r>
            <a:r>
              <a:rPr lang="en-US" b="1" dirty="0">
                <a:solidFill>
                  <a:srgbClr val="000000"/>
                </a:solidFill>
                <a:latin typeface="Monaco"/>
              </a:rPr>
              <a:t>,</a:t>
            </a:r>
          </a:p>
          <a:p>
            <a:r>
              <a:rPr lang="en-US" dirty="0">
                <a:solidFill>
                  <a:srgbClr val="000000"/>
                </a:solidFill>
                <a:latin typeface="Monaco"/>
              </a:rPr>
              <a:t>      </a:t>
            </a:r>
            <a:r>
              <a:rPr lang="en-US" dirty="0" err="1">
                <a:solidFill>
                  <a:srgbClr val="000000"/>
                </a:solidFill>
                <a:latin typeface="Monaco"/>
              </a:rPr>
              <a:t>ViewGroup</a:t>
            </a:r>
            <a:r>
              <a:rPr lang="en-US" dirty="0">
                <a:solidFill>
                  <a:srgbClr val="000000"/>
                </a:solidFill>
                <a:latin typeface="Monaco"/>
              </a:rPr>
              <a:t> container, Bundle </a:t>
            </a:r>
            <a:r>
              <a:rPr lang="en-US" dirty="0" err="1">
                <a:solidFill>
                  <a:srgbClr val="000000"/>
                </a:solidFill>
                <a:latin typeface="Monaco"/>
              </a:rPr>
              <a:t>savedInstanceState</a:t>
            </a:r>
            <a:r>
              <a:rPr lang="en-US" dirty="0">
                <a:solidFill>
                  <a:srgbClr val="000000"/>
                </a:solidFill>
                <a:latin typeface="Monaco"/>
              </a:rPr>
              <a:t>) {</a:t>
            </a:r>
          </a:p>
          <a:p>
            <a:r>
              <a:rPr lang="en-US" dirty="0">
                <a:solidFill>
                  <a:srgbClr val="000000"/>
                </a:solidFill>
                <a:latin typeface="Monaco"/>
              </a:rPr>
              <a:t>      </a:t>
            </a:r>
          </a:p>
          <a:p>
            <a:r>
              <a:rPr lang="en-US" dirty="0">
                <a:solidFill>
                  <a:srgbClr val="000000"/>
                </a:solidFill>
                <a:latin typeface="Monaco"/>
              </a:rPr>
              <a:t>       </a:t>
            </a:r>
            <a:r>
              <a:rPr lang="en-US" dirty="0">
                <a:solidFill>
                  <a:srgbClr val="3F7F5F"/>
                </a:solidFill>
                <a:latin typeface="Monaco"/>
              </a:rPr>
              <a:t>//Inflate the layout for this fragment</a:t>
            </a:r>
          </a:p>
          <a:p>
            <a:r>
              <a:rPr lang="en-US" dirty="0">
                <a:solidFill>
                  <a:srgbClr val="000000"/>
                </a:solidFill>
                <a:latin typeface="Monaco"/>
              </a:rPr>
              <a:t> </a:t>
            </a:r>
            <a:r>
              <a:rPr lang="en-US" dirty="0">
                <a:solidFill>
                  <a:srgbClr val="953735"/>
                </a:solidFill>
                <a:latin typeface="Monaco"/>
              </a:rPr>
              <a:t> </a:t>
            </a:r>
            <a:r>
              <a:rPr lang="en-US" i="1" dirty="0" smtClean="0">
                <a:solidFill>
                  <a:srgbClr val="953735"/>
                </a:solidFill>
                <a:latin typeface="Monaco"/>
              </a:rPr>
              <a:t>//STEP 3:BIND THE FRAMENT JAVA CLASS WITH XML      </a:t>
            </a:r>
            <a:endParaRPr lang="en-US" i="1" dirty="0">
              <a:solidFill>
                <a:srgbClr val="953735"/>
              </a:solidFill>
              <a:latin typeface="Monaco"/>
            </a:endParaRPr>
          </a:p>
          <a:p>
            <a:r>
              <a:rPr lang="pl-PL" dirty="0">
                <a:solidFill>
                  <a:srgbClr val="000000"/>
                </a:solidFill>
                <a:latin typeface="Monaco"/>
              </a:rPr>
              <a:t>   </a:t>
            </a:r>
            <a:r>
              <a:rPr lang="pl-PL" b="1" dirty="0" smtClean="0">
                <a:solidFill>
                  <a:srgbClr val="7F0055"/>
                </a:solidFill>
                <a:latin typeface="Monaco"/>
              </a:rPr>
              <a:t>return</a:t>
            </a:r>
            <a:r>
              <a:rPr lang="pl-PL" b="1" dirty="0" smtClean="0">
                <a:solidFill>
                  <a:srgbClr val="000000"/>
                </a:solidFill>
                <a:latin typeface="Monaco"/>
              </a:rPr>
              <a:t> </a:t>
            </a:r>
            <a:r>
              <a:rPr lang="pl-PL" b="1" dirty="0" err="1">
                <a:solidFill>
                  <a:srgbClr val="000000"/>
                </a:solidFill>
                <a:latin typeface="Monaco"/>
              </a:rPr>
              <a:t>inflater.inflate</a:t>
            </a:r>
            <a:r>
              <a:rPr lang="pl-PL" b="1" dirty="0">
                <a:solidFill>
                  <a:srgbClr val="000000"/>
                </a:solidFill>
                <a:latin typeface="Monaco"/>
              </a:rPr>
              <a:t>(</a:t>
            </a:r>
          </a:p>
          <a:p>
            <a:r>
              <a:rPr lang="en-US" dirty="0">
                <a:solidFill>
                  <a:srgbClr val="000000"/>
                </a:solidFill>
                <a:latin typeface="Monaco"/>
              </a:rPr>
              <a:t>    	</a:t>
            </a:r>
            <a:r>
              <a:rPr lang="en-US" dirty="0" smtClean="0">
                <a:solidFill>
                  <a:srgbClr val="000000"/>
                </a:solidFill>
                <a:latin typeface="Monaco"/>
              </a:rPr>
              <a:t> </a:t>
            </a:r>
            <a:r>
              <a:rPr lang="en-US" dirty="0" err="1">
                <a:solidFill>
                  <a:srgbClr val="000000"/>
                </a:solidFill>
                <a:latin typeface="Monaco"/>
              </a:rPr>
              <a:t>R.layout.</a:t>
            </a:r>
            <a:r>
              <a:rPr lang="en-US" i="1" dirty="0" err="1">
                <a:solidFill>
                  <a:srgbClr val="0000C0"/>
                </a:solidFill>
                <a:latin typeface="Monaco"/>
              </a:rPr>
              <a:t>fragment_one</a:t>
            </a:r>
            <a:r>
              <a:rPr lang="en-US" i="1" dirty="0">
                <a:solidFill>
                  <a:srgbClr val="000000"/>
                </a:solidFill>
                <a:latin typeface="Monaco"/>
              </a:rPr>
              <a:t>, container, </a:t>
            </a:r>
            <a:r>
              <a:rPr lang="en-US" b="1" i="1" dirty="0">
                <a:solidFill>
                  <a:srgbClr val="7F0055"/>
                </a:solidFill>
                <a:latin typeface="Monaco"/>
              </a:rPr>
              <a:t>false</a:t>
            </a:r>
            <a:r>
              <a:rPr lang="en-US" b="1" i="1" dirty="0">
                <a:solidFill>
                  <a:srgbClr val="000000"/>
                </a:solidFill>
                <a:latin typeface="Monaco"/>
              </a:rPr>
              <a:t>);</a:t>
            </a:r>
          </a:p>
          <a:p>
            <a:r>
              <a:rPr lang="en-US" dirty="0">
                <a:solidFill>
                  <a:srgbClr val="000000"/>
                </a:solidFill>
                <a:latin typeface="Monaco"/>
              </a:rPr>
              <a:t>   }</a:t>
            </a:r>
          </a:p>
          <a:p>
            <a:r>
              <a:rPr lang="en-US" dirty="0">
                <a:solidFill>
                  <a:srgbClr val="000000"/>
                </a:solidFill>
                <a:latin typeface="Monaco"/>
              </a:rPr>
              <a:t>}</a:t>
            </a:r>
            <a:endParaRPr lang="en-US" dirty="0"/>
          </a:p>
        </p:txBody>
      </p:sp>
      <p:sp>
        <p:nvSpPr>
          <p:cNvPr id="5" name="Oval 4"/>
          <p:cNvSpPr/>
          <p:nvPr/>
        </p:nvSpPr>
        <p:spPr>
          <a:xfrm>
            <a:off x="4114800" y="685800"/>
            <a:ext cx="2590800" cy="4572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795987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fr-FR" sz="2800" b="1" dirty="0" smtClean="0">
                <a:solidFill>
                  <a:schemeClr val="bg2">
                    <a:lumMod val="75000"/>
                  </a:schemeClr>
                </a:solidFill>
                <a:latin typeface="Arial" pitchFamily="34" charset="0"/>
                <a:cs typeface="Arial" pitchFamily="34" charset="0"/>
              </a:rPr>
              <a:t>5#</a:t>
            </a:r>
            <a:r>
              <a:rPr lang="en-US" sz="2800" b="1" dirty="0">
                <a:solidFill>
                  <a:schemeClr val="bg2">
                    <a:lumMod val="75000"/>
                  </a:schemeClr>
                </a:solidFill>
                <a:latin typeface="Arial" pitchFamily="34" charset="0"/>
                <a:cs typeface="Arial" pitchFamily="34" charset="0"/>
              </a:rPr>
              <a:t>Create the </a:t>
            </a:r>
            <a:r>
              <a:rPr lang="en-US" sz="2800" b="1" dirty="0" smtClean="0">
                <a:solidFill>
                  <a:schemeClr val="bg2">
                    <a:lumMod val="75000"/>
                  </a:schemeClr>
                </a:solidFill>
                <a:latin typeface="Arial" pitchFamily="34" charset="0"/>
                <a:cs typeface="Arial" pitchFamily="34" charset="0"/>
              </a:rPr>
              <a:t>Second Fragment</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59</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28600" y="838200"/>
            <a:ext cx="8534400" cy="3416320"/>
          </a:xfrm>
          <a:prstGeom prst="rect">
            <a:avLst/>
          </a:prstGeom>
        </p:spPr>
        <p:txBody>
          <a:bodyPr wrap="square">
            <a:spAutoFit/>
          </a:bodyPr>
          <a:lstStyle/>
          <a:p>
            <a:pPr marL="457200" indent="-457200">
              <a:buFont typeface="+mj-ea"/>
              <a:buAutoNum type="circleNumDbPlain"/>
            </a:pPr>
            <a:r>
              <a:rPr lang="en-US" sz="2400" dirty="0">
                <a:solidFill>
                  <a:srgbClr val="000000"/>
                </a:solidFill>
              </a:rPr>
              <a:t>With the same way, we create the second fragment</a:t>
            </a:r>
            <a:r>
              <a:rPr lang="en-US" sz="2400" dirty="0" smtClean="0">
                <a:solidFill>
                  <a:srgbClr val="000000"/>
                </a:solidFill>
              </a:rPr>
              <a:t>.</a:t>
            </a:r>
          </a:p>
          <a:p>
            <a:pPr marL="457200" indent="-457200">
              <a:buFont typeface="+mj-ea"/>
              <a:buAutoNum type="circleNumDbPlain"/>
            </a:pPr>
            <a:endParaRPr lang="en-US" sz="2400" dirty="0">
              <a:solidFill>
                <a:srgbClr val="000000"/>
              </a:solidFill>
            </a:endParaRPr>
          </a:p>
          <a:p>
            <a:pPr marL="457200" indent="-457200">
              <a:buFont typeface="+mj-ea"/>
              <a:buAutoNum type="circleNumDbPlain"/>
            </a:pPr>
            <a:r>
              <a:rPr lang="en-US" sz="2400" dirty="0">
                <a:solidFill>
                  <a:srgbClr val="000000"/>
                </a:solidFill>
              </a:rPr>
              <a:t>Right click on </a:t>
            </a:r>
            <a:r>
              <a:rPr lang="en-US" sz="2400" dirty="0" err="1">
                <a:solidFill>
                  <a:srgbClr val="000000"/>
                </a:solidFill>
              </a:rPr>
              <a:t>com.javacodegeeks.android.filtertstest</a:t>
            </a:r>
            <a:r>
              <a:rPr lang="en-US" sz="2400" dirty="0">
                <a:solidFill>
                  <a:srgbClr val="000000"/>
                </a:solidFill>
              </a:rPr>
              <a:t> package → New → </a:t>
            </a:r>
            <a:r>
              <a:rPr lang="en-US" sz="2400" dirty="0" smtClean="0">
                <a:solidFill>
                  <a:srgbClr val="000000"/>
                </a:solidFill>
              </a:rPr>
              <a:t>Class.</a:t>
            </a:r>
          </a:p>
          <a:p>
            <a:pPr marL="457200" indent="-457200">
              <a:buFont typeface="+mj-ea"/>
              <a:buAutoNum type="circleNumDbPlain"/>
            </a:pPr>
            <a:endParaRPr lang="en-US" sz="2400" dirty="0" smtClean="0">
              <a:solidFill>
                <a:srgbClr val="000000"/>
              </a:solidFill>
            </a:endParaRPr>
          </a:p>
          <a:p>
            <a:pPr marL="457200" indent="-457200">
              <a:buFont typeface="+mj-ea"/>
              <a:buAutoNum type="circleNumDbPlain"/>
            </a:pPr>
            <a:r>
              <a:rPr lang="en-US" sz="2400" dirty="0" smtClean="0">
                <a:solidFill>
                  <a:srgbClr val="000000"/>
                </a:solidFill>
              </a:rPr>
              <a:t>Specify </a:t>
            </a:r>
            <a:r>
              <a:rPr lang="en-US" sz="2400" dirty="0">
                <a:solidFill>
                  <a:srgbClr val="000000"/>
                </a:solidFill>
              </a:rPr>
              <a:t>the name for the new Class. </a:t>
            </a:r>
            <a:endParaRPr lang="en-US" sz="2400" dirty="0" smtClean="0">
              <a:solidFill>
                <a:srgbClr val="000000"/>
              </a:solidFill>
            </a:endParaRPr>
          </a:p>
          <a:p>
            <a:pPr marL="457200" indent="-457200">
              <a:buFont typeface="+mj-ea"/>
              <a:buAutoNum type="circleNumDbPlain"/>
            </a:pPr>
            <a:endParaRPr lang="en-US" sz="2400" dirty="0" smtClean="0">
              <a:solidFill>
                <a:srgbClr val="000000"/>
              </a:solidFill>
            </a:endParaRPr>
          </a:p>
          <a:p>
            <a:pPr marL="457200" indent="-457200">
              <a:buFont typeface="+mj-ea"/>
              <a:buAutoNum type="circleNumDbPlain"/>
            </a:pPr>
            <a:r>
              <a:rPr lang="en-US" sz="2400" dirty="0" smtClean="0">
                <a:solidFill>
                  <a:srgbClr val="000000"/>
                </a:solidFill>
              </a:rPr>
              <a:t>We </a:t>
            </a:r>
            <a:r>
              <a:rPr lang="en-US" sz="2400" dirty="0">
                <a:solidFill>
                  <a:srgbClr val="000000"/>
                </a:solidFill>
              </a:rPr>
              <a:t>will name it </a:t>
            </a:r>
            <a:r>
              <a:rPr lang="en-US" sz="2400" dirty="0" err="1">
                <a:solidFill>
                  <a:srgbClr val="000000"/>
                </a:solidFill>
              </a:rPr>
              <a:t>FragmentTwo</a:t>
            </a:r>
            <a:r>
              <a:rPr lang="en-US" sz="2400" dirty="0">
                <a:solidFill>
                  <a:srgbClr val="000000"/>
                </a:solidFill>
              </a:rPr>
              <a:t> and we will put it in the same package as the </a:t>
            </a:r>
            <a:r>
              <a:rPr lang="en-US" sz="2400" dirty="0" err="1">
                <a:solidFill>
                  <a:srgbClr val="000000"/>
                </a:solidFill>
              </a:rPr>
              <a:t>FragmentOne.java</a:t>
            </a:r>
            <a:r>
              <a:rPr lang="en-US" sz="2400" dirty="0">
                <a:solidFill>
                  <a:srgbClr val="000000"/>
                </a:solidFill>
              </a:rPr>
              <a:t> file.</a:t>
            </a:r>
          </a:p>
        </p:txBody>
      </p:sp>
      <p:sp>
        <p:nvSpPr>
          <p:cNvPr id="14" name="Rectangle 13"/>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861396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6</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pic>
        <p:nvPicPr>
          <p:cNvPr id="5" name="Picture 4" descr="Screen Shot 2014-02-14 at 11.33.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1000"/>
            <a:ext cx="9144000" cy="5410200"/>
          </a:xfrm>
          <a:prstGeom prst="rect">
            <a:avLst/>
          </a:prstGeom>
        </p:spPr>
      </p:pic>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677596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hr-HR" sz="2800" b="1" dirty="0">
                <a:solidFill>
                  <a:srgbClr val="000000"/>
                </a:solidFill>
              </a:rPr>
              <a:t>Open src//</a:t>
            </a:r>
            <a:r>
              <a:rPr lang="hr-HR" sz="2800" b="1" dirty="0" smtClean="0">
                <a:solidFill>
                  <a:srgbClr val="000000"/>
                </a:solidFill>
              </a:rPr>
              <a:t>FragmentTwo.java</a:t>
            </a:r>
            <a:endParaRPr lang="en-US" sz="2800" b="1" dirty="0">
              <a:solidFill>
                <a:srgbClr val="000000"/>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60</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28600" y="838200"/>
            <a:ext cx="8534400" cy="5386091"/>
          </a:xfrm>
          <a:prstGeom prst="rect">
            <a:avLst/>
          </a:prstGeom>
        </p:spPr>
        <p:txBody>
          <a:bodyPr wrap="square">
            <a:spAutoFit/>
          </a:bodyPr>
          <a:lstStyle/>
          <a:p>
            <a:r>
              <a:rPr lang="en-US" b="1" dirty="0">
                <a:solidFill>
                  <a:srgbClr val="7F0055"/>
                </a:solidFill>
                <a:latin typeface="Monaco"/>
              </a:rPr>
              <a:t>public</a:t>
            </a:r>
            <a:r>
              <a:rPr lang="en-US" b="1" dirty="0">
                <a:solidFill>
                  <a:srgbClr val="000000"/>
                </a:solidFill>
                <a:latin typeface="Monaco"/>
              </a:rPr>
              <a:t> </a:t>
            </a:r>
            <a:r>
              <a:rPr lang="en-US" b="1" dirty="0">
                <a:solidFill>
                  <a:srgbClr val="7F0055"/>
                </a:solidFill>
                <a:latin typeface="Monaco"/>
              </a:rPr>
              <a:t>class</a:t>
            </a:r>
            <a:r>
              <a:rPr lang="en-US" b="1" dirty="0">
                <a:solidFill>
                  <a:srgbClr val="000000"/>
                </a:solidFill>
                <a:latin typeface="Monaco"/>
              </a:rPr>
              <a:t> </a:t>
            </a:r>
            <a:r>
              <a:rPr lang="en-US" b="1" dirty="0" err="1">
                <a:solidFill>
                  <a:srgbClr val="000000"/>
                </a:solidFill>
                <a:latin typeface="Monaco"/>
              </a:rPr>
              <a:t>FragmentTwo</a:t>
            </a:r>
            <a:r>
              <a:rPr lang="en-US" b="1" dirty="0">
                <a:solidFill>
                  <a:srgbClr val="000000"/>
                </a:solidFill>
                <a:latin typeface="Monaco"/>
              </a:rPr>
              <a:t> </a:t>
            </a:r>
            <a:r>
              <a:rPr lang="en-US" b="1" dirty="0">
                <a:solidFill>
                  <a:srgbClr val="7F0055"/>
                </a:solidFill>
                <a:latin typeface="Monaco"/>
              </a:rPr>
              <a:t>extends</a:t>
            </a:r>
            <a:r>
              <a:rPr lang="en-US" b="1" dirty="0">
                <a:solidFill>
                  <a:srgbClr val="000000"/>
                </a:solidFill>
                <a:latin typeface="Monaco"/>
              </a:rPr>
              <a:t> Fragment</a:t>
            </a:r>
            <a:r>
              <a:rPr lang="en-US" b="1" dirty="0" smtClean="0">
                <a:solidFill>
                  <a:srgbClr val="000000"/>
                </a:solidFill>
                <a:latin typeface="Monaco"/>
              </a:rPr>
              <a:t>{</a:t>
            </a:r>
          </a:p>
          <a:p>
            <a:r>
              <a:rPr lang="en-US" b="1" i="1" dirty="0">
                <a:solidFill>
                  <a:schemeClr val="accent2">
                    <a:lumMod val="75000"/>
                  </a:schemeClr>
                </a:solidFill>
                <a:latin typeface="Monaco"/>
              </a:rPr>
              <a:t>//STEP 1:EXTEND THE CLASS WITH FRAGMENT </a:t>
            </a:r>
          </a:p>
          <a:p>
            <a:endParaRPr lang="en-US" b="1" dirty="0" smtClean="0">
              <a:solidFill>
                <a:srgbClr val="000000"/>
              </a:solidFill>
              <a:latin typeface="Monaco"/>
            </a:endParaRPr>
          </a:p>
          <a:p>
            <a:endParaRPr lang="en-US" b="1" dirty="0">
              <a:solidFill>
                <a:srgbClr val="000000"/>
              </a:solidFill>
              <a:latin typeface="Monaco"/>
            </a:endParaRPr>
          </a:p>
          <a:p>
            <a:r>
              <a:rPr lang="en-US" b="1" i="1" dirty="0">
                <a:solidFill>
                  <a:srgbClr val="953735"/>
                </a:solidFill>
                <a:latin typeface="Monaco"/>
              </a:rPr>
              <a:t>/STEP 2:RI</a:t>
            </a:r>
            <a:r>
              <a:rPr lang="en-US" b="1" dirty="0">
                <a:solidFill>
                  <a:srgbClr val="953735"/>
                </a:solidFill>
                <a:latin typeface="Monaco"/>
              </a:rPr>
              <a:t>GHT CLICK-&gt;SOURCE-&gt;OVERRIDE_UNIMTD-&gt;ADD </a:t>
            </a:r>
            <a:r>
              <a:rPr lang="en-US" b="1" dirty="0" err="1">
                <a:solidFill>
                  <a:srgbClr val="953735"/>
                </a:solidFill>
                <a:latin typeface="Monaco"/>
              </a:rPr>
              <a:t>OnCreateView</a:t>
            </a:r>
            <a:r>
              <a:rPr lang="en-US" b="1" dirty="0">
                <a:solidFill>
                  <a:srgbClr val="953735"/>
                </a:solidFill>
                <a:latin typeface="Monaco"/>
              </a:rPr>
              <a:t>(</a:t>
            </a:r>
            <a:r>
              <a:rPr lang="en-US" b="1" dirty="0" smtClean="0">
                <a:solidFill>
                  <a:srgbClr val="953735"/>
                </a:solidFill>
                <a:latin typeface="Monaco"/>
              </a:rPr>
              <a:t>)</a:t>
            </a:r>
          </a:p>
          <a:p>
            <a:endParaRPr lang="en-US" b="1" dirty="0">
              <a:solidFill>
                <a:srgbClr val="000000"/>
              </a:solidFill>
              <a:latin typeface="Monaco"/>
            </a:endParaRPr>
          </a:p>
          <a:p>
            <a:r>
              <a:rPr lang="en-US" dirty="0">
                <a:solidFill>
                  <a:srgbClr val="000000"/>
                </a:solidFill>
                <a:latin typeface="Monaco"/>
              </a:rPr>
              <a:t>   </a:t>
            </a:r>
            <a:r>
              <a:rPr lang="en-US" dirty="0">
                <a:solidFill>
                  <a:srgbClr val="646464"/>
                </a:solidFill>
                <a:latin typeface="Monaco"/>
              </a:rPr>
              <a:t>@Override</a:t>
            </a:r>
          </a:p>
          <a:p>
            <a:r>
              <a:rPr lang="en-US" dirty="0">
                <a:solidFill>
                  <a:srgbClr val="000000"/>
                </a:solidFill>
                <a:latin typeface="Monaco"/>
              </a:rPr>
              <a:t>   </a:t>
            </a:r>
            <a:r>
              <a:rPr lang="en-US" b="1" dirty="0">
                <a:solidFill>
                  <a:srgbClr val="7F0055"/>
                </a:solidFill>
                <a:latin typeface="Monaco"/>
              </a:rPr>
              <a:t>public</a:t>
            </a:r>
            <a:r>
              <a:rPr lang="en-US" b="1" dirty="0">
                <a:solidFill>
                  <a:srgbClr val="000000"/>
                </a:solidFill>
                <a:latin typeface="Monaco"/>
              </a:rPr>
              <a:t> View </a:t>
            </a:r>
            <a:r>
              <a:rPr lang="en-US" b="1" dirty="0" err="1">
                <a:solidFill>
                  <a:srgbClr val="000000"/>
                </a:solidFill>
                <a:latin typeface="Monaco"/>
              </a:rPr>
              <a:t>onCreateView</a:t>
            </a:r>
            <a:r>
              <a:rPr lang="en-US" b="1" dirty="0">
                <a:solidFill>
                  <a:srgbClr val="000000"/>
                </a:solidFill>
                <a:latin typeface="Monaco"/>
              </a:rPr>
              <a:t>(</a:t>
            </a:r>
            <a:r>
              <a:rPr lang="en-US" b="1" dirty="0" err="1">
                <a:solidFill>
                  <a:srgbClr val="000000"/>
                </a:solidFill>
                <a:latin typeface="Monaco"/>
              </a:rPr>
              <a:t>LayoutInflater</a:t>
            </a:r>
            <a:r>
              <a:rPr lang="en-US" b="1" dirty="0">
                <a:solidFill>
                  <a:srgbClr val="000000"/>
                </a:solidFill>
                <a:latin typeface="Monaco"/>
              </a:rPr>
              <a:t> </a:t>
            </a:r>
            <a:r>
              <a:rPr lang="en-US" b="1" dirty="0" err="1">
                <a:solidFill>
                  <a:srgbClr val="000000"/>
                </a:solidFill>
                <a:latin typeface="Monaco"/>
              </a:rPr>
              <a:t>inflater</a:t>
            </a:r>
            <a:r>
              <a:rPr lang="en-US" b="1" dirty="0">
                <a:solidFill>
                  <a:srgbClr val="000000"/>
                </a:solidFill>
                <a:latin typeface="Monaco"/>
              </a:rPr>
              <a:t>,</a:t>
            </a:r>
          </a:p>
          <a:p>
            <a:r>
              <a:rPr lang="en-US" dirty="0">
                <a:solidFill>
                  <a:srgbClr val="000000"/>
                </a:solidFill>
                <a:latin typeface="Monaco"/>
              </a:rPr>
              <a:t>      </a:t>
            </a:r>
            <a:r>
              <a:rPr lang="en-US" dirty="0" err="1">
                <a:solidFill>
                  <a:srgbClr val="000000"/>
                </a:solidFill>
                <a:latin typeface="Monaco"/>
              </a:rPr>
              <a:t>ViewGroup</a:t>
            </a:r>
            <a:r>
              <a:rPr lang="en-US" dirty="0">
                <a:solidFill>
                  <a:srgbClr val="000000"/>
                </a:solidFill>
                <a:latin typeface="Monaco"/>
              </a:rPr>
              <a:t> container, Bundle </a:t>
            </a:r>
            <a:r>
              <a:rPr lang="en-US" dirty="0" err="1">
                <a:solidFill>
                  <a:srgbClr val="000000"/>
                </a:solidFill>
                <a:latin typeface="Monaco"/>
              </a:rPr>
              <a:t>savedInstanceState</a:t>
            </a:r>
            <a:r>
              <a:rPr lang="en-US" dirty="0">
                <a:solidFill>
                  <a:srgbClr val="000000"/>
                </a:solidFill>
                <a:latin typeface="Monaco"/>
              </a:rPr>
              <a:t>) {</a:t>
            </a:r>
          </a:p>
          <a:p>
            <a:r>
              <a:rPr lang="en-US" dirty="0">
                <a:solidFill>
                  <a:srgbClr val="000000"/>
                </a:solidFill>
                <a:latin typeface="Monaco"/>
              </a:rPr>
              <a:t>      </a:t>
            </a:r>
            <a:r>
              <a:rPr lang="en-US" dirty="0">
                <a:solidFill>
                  <a:srgbClr val="3F5FBF"/>
                </a:solidFill>
                <a:latin typeface="Monaco"/>
              </a:rPr>
              <a:t>/**</a:t>
            </a:r>
          </a:p>
          <a:p>
            <a:r>
              <a:rPr lang="en-US" dirty="0">
                <a:solidFill>
                  <a:srgbClr val="3F5FBF"/>
                </a:solidFill>
                <a:latin typeface="Monaco"/>
              </a:rPr>
              <a:t>       * Inflate the layout for this fragment</a:t>
            </a:r>
          </a:p>
          <a:p>
            <a:r>
              <a:rPr lang="en-US" dirty="0">
                <a:solidFill>
                  <a:srgbClr val="3F5FBF"/>
                </a:solidFill>
                <a:latin typeface="Monaco"/>
              </a:rPr>
              <a:t>       *</a:t>
            </a:r>
            <a:r>
              <a:rPr lang="en-US" dirty="0" smtClean="0">
                <a:solidFill>
                  <a:srgbClr val="3F5FBF"/>
                </a:solidFill>
                <a:latin typeface="Monaco"/>
              </a:rPr>
              <a:t>/</a:t>
            </a:r>
          </a:p>
          <a:p>
            <a:endParaRPr lang="en-US" dirty="0" smtClean="0">
              <a:solidFill>
                <a:srgbClr val="3F5FBF"/>
              </a:solidFill>
              <a:latin typeface="Monaco"/>
            </a:endParaRPr>
          </a:p>
          <a:p>
            <a:r>
              <a:rPr lang="en-US" i="1" dirty="0">
                <a:solidFill>
                  <a:srgbClr val="953735"/>
                </a:solidFill>
                <a:latin typeface="Monaco"/>
              </a:rPr>
              <a:t>//STEP 3:BIND THE FRAMENT JAVA CLASS WITH XML </a:t>
            </a:r>
            <a:endParaRPr lang="en-US" dirty="0">
              <a:solidFill>
                <a:srgbClr val="3F5FBF"/>
              </a:solidFill>
              <a:latin typeface="Monaco"/>
            </a:endParaRPr>
          </a:p>
          <a:p>
            <a:r>
              <a:rPr lang="pl-PL" dirty="0">
                <a:solidFill>
                  <a:srgbClr val="000000"/>
                </a:solidFill>
                <a:latin typeface="Monaco"/>
              </a:rPr>
              <a:t>    </a:t>
            </a:r>
            <a:r>
              <a:rPr lang="pl-PL" b="1" dirty="0" smtClean="0">
                <a:solidFill>
                  <a:srgbClr val="7F0055"/>
                </a:solidFill>
                <a:latin typeface="Monaco"/>
              </a:rPr>
              <a:t>return</a:t>
            </a:r>
            <a:r>
              <a:rPr lang="pl-PL" b="1" dirty="0" smtClean="0">
                <a:solidFill>
                  <a:srgbClr val="000000"/>
                </a:solidFill>
                <a:latin typeface="Monaco"/>
              </a:rPr>
              <a:t> </a:t>
            </a:r>
            <a:r>
              <a:rPr lang="pl-PL" b="1" dirty="0" err="1">
                <a:solidFill>
                  <a:srgbClr val="000000"/>
                </a:solidFill>
                <a:latin typeface="Monaco"/>
              </a:rPr>
              <a:t>inflater.inflate</a:t>
            </a:r>
            <a:r>
              <a:rPr lang="pl-PL" b="1" dirty="0">
                <a:solidFill>
                  <a:srgbClr val="000000"/>
                </a:solidFill>
                <a:latin typeface="Monaco"/>
              </a:rPr>
              <a:t>(</a:t>
            </a:r>
          </a:p>
          <a:p>
            <a:r>
              <a:rPr lang="en-US" dirty="0">
                <a:solidFill>
                  <a:srgbClr val="000000"/>
                </a:solidFill>
                <a:latin typeface="Monaco"/>
              </a:rPr>
              <a:t>      </a:t>
            </a:r>
            <a:r>
              <a:rPr lang="en-US" dirty="0" err="1">
                <a:solidFill>
                  <a:srgbClr val="000000"/>
                </a:solidFill>
                <a:latin typeface="Monaco"/>
              </a:rPr>
              <a:t>R.layout.</a:t>
            </a:r>
            <a:r>
              <a:rPr lang="en-US" i="1" dirty="0" err="1">
                <a:solidFill>
                  <a:srgbClr val="0000C0"/>
                </a:solidFill>
                <a:latin typeface="Monaco"/>
              </a:rPr>
              <a:t>fragment_two</a:t>
            </a:r>
            <a:r>
              <a:rPr lang="en-US" i="1" dirty="0">
                <a:solidFill>
                  <a:srgbClr val="000000"/>
                </a:solidFill>
                <a:latin typeface="Monaco"/>
              </a:rPr>
              <a:t>, container, </a:t>
            </a:r>
            <a:r>
              <a:rPr lang="en-US" b="1" i="1" dirty="0">
                <a:solidFill>
                  <a:srgbClr val="7F0055"/>
                </a:solidFill>
                <a:latin typeface="Monaco"/>
              </a:rPr>
              <a:t>false</a:t>
            </a:r>
            <a:r>
              <a:rPr lang="en-US" b="1" i="1" dirty="0">
                <a:solidFill>
                  <a:srgbClr val="000000"/>
                </a:solidFill>
                <a:latin typeface="Monaco"/>
              </a:rPr>
              <a:t>);</a:t>
            </a:r>
          </a:p>
          <a:p>
            <a:r>
              <a:rPr lang="en-US" dirty="0">
                <a:solidFill>
                  <a:srgbClr val="000000"/>
                </a:solidFill>
                <a:latin typeface="Monaco"/>
              </a:rPr>
              <a:t>   }</a:t>
            </a:r>
          </a:p>
          <a:p>
            <a:endParaRPr lang="en-US" sz="2000" dirty="0">
              <a:solidFill>
                <a:srgbClr val="000000"/>
              </a:solidFill>
            </a:endParaRPr>
          </a:p>
        </p:txBody>
      </p:sp>
      <p:sp>
        <p:nvSpPr>
          <p:cNvPr id="14" name="Rectangle 13"/>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254457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err="1" smtClean="0">
                <a:solidFill>
                  <a:schemeClr val="bg2">
                    <a:lumMod val="75000"/>
                  </a:schemeClr>
                </a:solidFill>
                <a:latin typeface="Arial" pitchFamily="34" charset="0"/>
                <a:cs typeface="Arial" pitchFamily="34" charset="0"/>
              </a:rPr>
              <a:t>Explaination</a:t>
            </a:r>
            <a:r>
              <a:rPr lang="en-US" sz="2800" b="1" dirty="0" smtClean="0">
                <a:solidFill>
                  <a:schemeClr val="bg2">
                    <a:lumMod val="75000"/>
                  </a:schemeClr>
                </a:solidFill>
                <a:latin typeface="Arial" pitchFamily="34" charset="0"/>
                <a:cs typeface="Arial" pitchFamily="34" charset="0"/>
              </a:rPr>
              <a:t> of Code</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61</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28600" y="838200"/>
            <a:ext cx="8534400" cy="4154983"/>
          </a:xfrm>
          <a:prstGeom prst="rect">
            <a:avLst/>
          </a:prstGeom>
        </p:spPr>
        <p:txBody>
          <a:bodyPr wrap="square">
            <a:spAutoFit/>
          </a:bodyPr>
          <a:lstStyle/>
          <a:p>
            <a:pPr marL="457200" indent="-457200">
              <a:buFont typeface="+mj-ea"/>
              <a:buAutoNum type="circleNumDbPlain"/>
            </a:pPr>
            <a:r>
              <a:rPr lang="en-US" sz="2400" dirty="0">
                <a:solidFill>
                  <a:srgbClr val="000000"/>
                </a:solidFill>
              </a:rPr>
              <a:t>As you can see in the code above, we use the </a:t>
            </a:r>
            <a:r>
              <a:rPr lang="en-US" sz="2400" dirty="0" err="1">
                <a:solidFill>
                  <a:srgbClr val="000000"/>
                </a:solidFill>
              </a:rPr>
              <a:t>onCreateView</a:t>
            </a:r>
            <a:r>
              <a:rPr lang="en-US" sz="2400" dirty="0">
                <a:solidFill>
                  <a:srgbClr val="000000"/>
                </a:solidFill>
              </a:rPr>
              <a:t> override method</a:t>
            </a:r>
            <a:r>
              <a:rPr lang="en-US" sz="2400" dirty="0" smtClean="0">
                <a:solidFill>
                  <a:srgbClr val="000000"/>
                </a:solidFill>
              </a:rPr>
              <a:t>.</a:t>
            </a:r>
          </a:p>
          <a:p>
            <a:pPr marL="457200" indent="-457200">
              <a:buFont typeface="+mj-ea"/>
              <a:buAutoNum type="circleNumDbPlain"/>
            </a:pPr>
            <a:endParaRPr lang="en-US" sz="2400" dirty="0" smtClean="0">
              <a:solidFill>
                <a:srgbClr val="000000"/>
              </a:solidFill>
            </a:endParaRPr>
          </a:p>
          <a:p>
            <a:pPr marL="457200" indent="-457200">
              <a:buFont typeface="+mj-ea"/>
              <a:buAutoNum type="circleNumDbPlain"/>
            </a:pPr>
            <a:r>
              <a:rPr lang="en-US" sz="2400" dirty="0" smtClean="0">
                <a:solidFill>
                  <a:srgbClr val="000000"/>
                </a:solidFill>
              </a:rPr>
              <a:t> </a:t>
            </a:r>
            <a:r>
              <a:rPr lang="en-US" sz="2400" dirty="0">
                <a:solidFill>
                  <a:srgbClr val="000000"/>
                </a:solidFill>
              </a:rPr>
              <a:t>It is called by the Android system so that the fragment creates it’s user interface. </a:t>
            </a:r>
            <a:endParaRPr lang="en-US" sz="2400" dirty="0" smtClean="0">
              <a:solidFill>
                <a:srgbClr val="000000"/>
              </a:solidFill>
            </a:endParaRPr>
          </a:p>
          <a:p>
            <a:pPr marL="457200" indent="-457200">
              <a:buFont typeface="+mj-ea"/>
              <a:buAutoNum type="circleNumDbPlain"/>
            </a:pPr>
            <a:endParaRPr lang="en-US" sz="2400" dirty="0" smtClean="0">
              <a:solidFill>
                <a:srgbClr val="000000"/>
              </a:solidFill>
            </a:endParaRPr>
          </a:p>
          <a:p>
            <a:pPr marL="457200" indent="-457200">
              <a:buFont typeface="+mj-ea"/>
              <a:buAutoNum type="circleNumDbPlain"/>
            </a:pPr>
            <a:r>
              <a:rPr lang="en-US" sz="2400" dirty="0" smtClean="0">
                <a:solidFill>
                  <a:srgbClr val="000000"/>
                </a:solidFill>
              </a:rPr>
              <a:t>Then</a:t>
            </a:r>
            <a:r>
              <a:rPr lang="en-US" sz="2400" dirty="0">
                <a:solidFill>
                  <a:srgbClr val="000000"/>
                </a:solidFill>
              </a:rPr>
              <a:t>, it returns a View component which is placed in the &lt;fragment&gt; element of the layout</a:t>
            </a:r>
            <a:r>
              <a:rPr lang="en-US" sz="2400" dirty="0" smtClean="0">
                <a:solidFill>
                  <a:srgbClr val="000000"/>
                </a:solidFill>
              </a:rPr>
              <a:t>. </a:t>
            </a:r>
          </a:p>
          <a:p>
            <a:pPr marL="457200" indent="-457200">
              <a:buFont typeface="+mj-ea"/>
              <a:buAutoNum type="circleNumDbPlain"/>
            </a:pPr>
            <a:endParaRPr lang="en-US" sz="2400" dirty="0" smtClean="0">
              <a:solidFill>
                <a:srgbClr val="000000"/>
              </a:solidFill>
            </a:endParaRPr>
          </a:p>
          <a:p>
            <a:pPr marL="457200" indent="-457200">
              <a:buFont typeface="+mj-ea"/>
              <a:buAutoNum type="circleNumDbPlain"/>
            </a:pPr>
            <a:r>
              <a:rPr lang="en-US" sz="2400" dirty="0" smtClean="0">
                <a:solidFill>
                  <a:srgbClr val="000000"/>
                </a:solidFill>
              </a:rPr>
              <a:t>That’s </a:t>
            </a:r>
            <a:r>
              <a:rPr lang="en-US" sz="2400" dirty="0">
                <a:solidFill>
                  <a:srgbClr val="000000"/>
                </a:solidFill>
              </a:rPr>
              <a:t>the reason we use the inflate method, in order to inflate a layout of an xml file and to return it’s view.</a:t>
            </a:r>
          </a:p>
        </p:txBody>
      </p:sp>
      <p:sp>
        <p:nvSpPr>
          <p:cNvPr id="14" name="Rectangle 13"/>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252221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fr-FR" sz="2800" b="1" dirty="0">
                <a:solidFill>
                  <a:schemeClr val="bg2">
                    <a:lumMod val="75000"/>
                  </a:schemeClr>
                </a:solidFill>
                <a:latin typeface="Arial" pitchFamily="34" charset="0"/>
                <a:cs typeface="Arial" pitchFamily="34" charset="0"/>
              </a:rPr>
              <a:t>6</a:t>
            </a:r>
            <a:r>
              <a:rPr lang="fr-FR" sz="2800" b="1" dirty="0" smtClean="0">
                <a:solidFill>
                  <a:schemeClr val="bg2">
                    <a:lumMod val="75000"/>
                  </a:schemeClr>
                </a:solidFill>
                <a:latin typeface="Arial" pitchFamily="34" charset="0"/>
                <a:cs typeface="Arial" pitchFamily="34" charset="0"/>
              </a:rPr>
              <a:t>#</a:t>
            </a:r>
            <a:r>
              <a:rPr lang="en-US" sz="2800" b="1" dirty="0">
                <a:solidFill>
                  <a:schemeClr val="bg2">
                    <a:lumMod val="75000"/>
                  </a:schemeClr>
                </a:solidFill>
                <a:latin typeface="Arial" pitchFamily="34" charset="0"/>
                <a:cs typeface="Arial" pitchFamily="34" charset="0"/>
              </a:rPr>
              <a:t>Create the layouts of the Fragments</a:t>
            </a: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62</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28600" y="838200"/>
            <a:ext cx="8534400" cy="4154983"/>
          </a:xfrm>
          <a:prstGeom prst="rect">
            <a:avLst/>
          </a:prstGeom>
        </p:spPr>
        <p:txBody>
          <a:bodyPr wrap="square">
            <a:spAutoFit/>
          </a:bodyPr>
          <a:lstStyle/>
          <a:p>
            <a:pPr marL="457200" indent="-457200">
              <a:buFont typeface="+mj-ea"/>
              <a:buAutoNum type="circleNumDbPlain"/>
            </a:pPr>
            <a:r>
              <a:rPr lang="en-US" sz="2400" dirty="0">
                <a:solidFill>
                  <a:srgbClr val="262626"/>
                </a:solidFill>
              </a:rPr>
              <a:t>We are going to make a simple UI for each fragment layout, so we are going to create two different xml </a:t>
            </a:r>
            <a:r>
              <a:rPr lang="en-US" sz="2400" dirty="0" smtClean="0">
                <a:solidFill>
                  <a:srgbClr val="262626"/>
                </a:solidFill>
              </a:rPr>
              <a:t>files.</a:t>
            </a:r>
          </a:p>
          <a:p>
            <a:pPr marL="457200" indent="-457200">
              <a:buFont typeface="+mj-ea"/>
              <a:buAutoNum type="circleNumDbPlain"/>
            </a:pPr>
            <a:endParaRPr lang="en-US" sz="2400" dirty="0" smtClean="0">
              <a:solidFill>
                <a:srgbClr val="262626"/>
              </a:solidFill>
            </a:endParaRPr>
          </a:p>
          <a:p>
            <a:pPr marL="457200" indent="-457200">
              <a:buFont typeface="+mj-ea"/>
              <a:buAutoNum type="circleNumDbPlain"/>
            </a:pPr>
            <a:r>
              <a:rPr lang="en-US" sz="2400" dirty="0" smtClean="0">
                <a:solidFill>
                  <a:srgbClr val="262626"/>
                </a:solidFill>
              </a:rPr>
              <a:t>For </a:t>
            </a:r>
            <a:r>
              <a:rPr lang="en-US" sz="2400" dirty="0" err="1">
                <a:solidFill>
                  <a:srgbClr val="262626"/>
                </a:solidFill>
              </a:rPr>
              <a:t>FragmentOne</a:t>
            </a:r>
            <a:r>
              <a:rPr lang="en-US" sz="2400" dirty="0">
                <a:solidFill>
                  <a:srgbClr val="262626"/>
                </a:solidFill>
              </a:rPr>
              <a:t> we will create the </a:t>
            </a:r>
            <a:r>
              <a:rPr lang="en-US" sz="2400" dirty="0" err="1">
                <a:solidFill>
                  <a:srgbClr val="262626"/>
                </a:solidFill>
              </a:rPr>
              <a:t>fragment_one</a:t>
            </a:r>
            <a:r>
              <a:rPr lang="en-US" sz="2400" dirty="0">
                <a:solidFill>
                  <a:srgbClr val="262626"/>
                </a:solidFill>
              </a:rPr>
              <a:t> layout and for </a:t>
            </a:r>
            <a:r>
              <a:rPr lang="en-US" sz="2400" dirty="0" err="1">
                <a:solidFill>
                  <a:srgbClr val="262626"/>
                </a:solidFill>
              </a:rPr>
              <a:t>FragmentTwo</a:t>
            </a:r>
            <a:r>
              <a:rPr lang="en-US" sz="2400" dirty="0">
                <a:solidFill>
                  <a:srgbClr val="262626"/>
                </a:solidFill>
              </a:rPr>
              <a:t> the </a:t>
            </a:r>
            <a:r>
              <a:rPr lang="en-US" sz="2400" dirty="0" err="1">
                <a:solidFill>
                  <a:srgbClr val="262626"/>
                </a:solidFill>
              </a:rPr>
              <a:t>fragment_two</a:t>
            </a:r>
            <a:r>
              <a:rPr lang="en-US" sz="2400" dirty="0">
                <a:solidFill>
                  <a:srgbClr val="262626"/>
                </a:solidFill>
              </a:rPr>
              <a:t> respectively</a:t>
            </a:r>
            <a:r>
              <a:rPr lang="en-US" sz="2400" dirty="0" smtClean="0">
                <a:solidFill>
                  <a:srgbClr val="262626"/>
                </a:solidFill>
              </a:rPr>
              <a:t>.</a:t>
            </a:r>
          </a:p>
          <a:p>
            <a:pPr marL="457200" indent="-457200">
              <a:buFont typeface="+mj-ea"/>
              <a:buAutoNum type="circleNumDbPlain"/>
            </a:pPr>
            <a:endParaRPr lang="en-US" sz="2400" dirty="0">
              <a:solidFill>
                <a:srgbClr val="262626"/>
              </a:solidFill>
            </a:endParaRPr>
          </a:p>
          <a:p>
            <a:pPr marL="457200" indent="-457200">
              <a:buFont typeface="+mj-ea"/>
              <a:buAutoNum type="circleNumDbPlain"/>
            </a:pPr>
            <a:r>
              <a:rPr lang="en-US" sz="2400" dirty="0">
                <a:solidFill>
                  <a:srgbClr val="262626"/>
                </a:solidFill>
              </a:rPr>
              <a:t>Right click on res/layout folder → New → Android XML File and name the xml file. </a:t>
            </a:r>
            <a:endParaRPr lang="en-US" sz="2400" dirty="0" smtClean="0">
              <a:solidFill>
                <a:srgbClr val="262626"/>
              </a:solidFill>
            </a:endParaRPr>
          </a:p>
          <a:p>
            <a:pPr marL="457200" indent="-457200">
              <a:buFont typeface="+mj-ea"/>
              <a:buAutoNum type="circleNumDbPlain"/>
            </a:pPr>
            <a:endParaRPr lang="en-US" sz="2400" dirty="0" smtClean="0">
              <a:solidFill>
                <a:srgbClr val="262626"/>
              </a:solidFill>
            </a:endParaRPr>
          </a:p>
          <a:p>
            <a:pPr marL="457200" indent="-457200">
              <a:buFont typeface="+mj-ea"/>
              <a:buAutoNum type="circleNumDbPlain"/>
            </a:pPr>
            <a:r>
              <a:rPr lang="en-US" sz="2400" dirty="0" smtClean="0">
                <a:solidFill>
                  <a:srgbClr val="262626"/>
                </a:solidFill>
              </a:rPr>
              <a:t>Choose </a:t>
            </a:r>
            <a:r>
              <a:rPr lang="en-US" sz="2400" dirty="0">
                <a:solidFill>
                  <a:srgbClr val="262626"/>
                </a:solidFill>
              </a:rPr>
              <a:t>the </a:t>
            </a:r>
            <a:r>
              <a:rPr lang="en-US" sz="2400" dirty="0" err="1">
                <a:solidFill>
                  <a:srgbClr val="262626"/>
                </a:solidFill>
              </a:rPr>
              <a:t>LinearLayout</a:t>
            </a:r>
            <a:r>
              <a:rPr lang="en-US" sz="2400" dirty="0">
                <a:solidFill>
                  <a:srgbClr val="262626"/>
                </a:solidFill>
              </a:rPr>
              <a:t> as root element, as shown in the picture below, and then press Finish.</a:t>
            </a:r>
            <a:endParaRPr lang="en-US" sz="2400" dirty="0">
              <a:solidFill>
                <a:srgbClr val="000000"/>
              </a:solidFill>
            </a:endParaRPr>
          </a:p>
        </p:txBody>
      </p:sp>
      <p:sp>
        <p:nvSpPr>
          <p:cNvPr id="14" name="Rectangle 13"/>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36145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fr-FR" sz="2800" b="1" dirty="0">
                <a:solidFill>
                  <a:schemeClr val="bg2">
                    <a:lumMod val="75000"/>
                  </a:schemeClr>
                </a:solidFill>
                <a:latin typeface="Arial" pitchFamily="34" charset="0"/>
                <a:cs typeface="Arial" pitchFamily="34" charset="0"/>
              </a:rPr>
              <a:t>6</a:t>
            </a:r>
            <a:r>
              <a:rPr lang="fr-FR" sz="2800" b="1" dirty="0" smtClean="0">
                <a:solidFill>
                  <a:schemeClr val="bg2">
                    <a:lumMod val="75000"/>
                  </a:schemeClr>
                </a:solidFill>
                <a:latin typeface="Arial" pitchFamily="34" charset="0"/>
                <a:cs typeface="Arial" pitchFamily="34" charset="0"/>
              </a:rPr>
              <a:t>#</a:t>
            </a:r>
            <a:r>
              <a:rPr lang="en-US" sz="2800" b="1" dirty="0">
                <a:solidFill>
                  <a:schemeClr val="bg2">
                    <a:lumMod val="75000"/>
                  </a:schemeClr>
                </a:solidFill>
                <a:latin typeface="Arial" pitchFamily="34" charset="0"/>
                <a:cs typeface="Arial" pitchFamily="34" charset="0"/>
              </a:rPr>
              <a:t>Create the layouts of the Fragments</a:t>
            </a: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63</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FragmentOneClas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609600"/>
            <a:ext cx="4800600" cy="5484994"/>
          </a:xfrm>
          <a:prstGeom prst="rect">
            <a:avLst/>
          </a:prstGeom>
        </p:spPr>
      </p:pic>
      <p:sp>
        <p:nvSpPr>
          <p:cNvPr id="14" name="Rectangle 13"/>
          <p:cNvSpPr/>
          <p:nvPr/>
        </p:nvSpPr>
        <p:spPr>
          <a:xfrm>
            <a:off x="4572000" y="5029200"/>
            <a:ext cx="2057400" cy="609600"/>
          </a:xfrm>
          <a:prstGeom prst="rect">
            <a:avLst/>
          </a:prstGeom>
          <a:solidFill>
            <a:srgbClr val="EDEDE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241298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fr-FR" sz="2400" b="1" dirty="0" smtClean="0">
                <a:solidFill>
                  <a:schemeClr val="bg2">
                    <a:lumMod val="75000"/>
                  </a:schemeClr>
                </a:solidFill>
                <a:latin typeface="Arial" pitchFamily="34" charset="0"/>
                <a:cs typeface="Arial" pitchFamily="34" charset="0"/>
              </a:rPr>
              <a:t>6#</a:t>
            </a:r>
            <a:r>
              <a:rPr lang="en-US" sz="2400" b="1" dirty="0" smtClean="0">
                <a:solidFill>
                  <a:schemeClr val="bg2">
                    <a:lumMod val="75000"/>
                  </a:schemeClr>
                </a:solidFill>
                <a:latin typeface="Arial" pitchFamily="34" charset="0"/>
                <a:cs typeface="Arial" pitchFamily="34" charset="0"/>
              </a:rPr>
              <a:t>Open the res/layout/</a:t>
            </a:r>
            <a:r>
              <a:rPr lang="en-US" sz="2400" b="1" dirty="0" err="1" smtClean="0">
                <a:solidFill>
                  <a:schemeClr val="bg2">
                    <a:lumMod val="75000"/>
                  </a:schemeClr>
                </a:solidFill>
                <a:latin typeface="Arial" pitchFamily="34" charset="0"/>
                <a:cs typeface="Arial" pitchFamily="34" charset="0"/>
              </a:rPr>
              <a:t>fragment_one.xml</a:t>
            </a:r>
            <a:r>
              <a:rPr lang="en-US" sz="2400" b="1" dirty="0" smtClean="0">
                <a:solidFill>
                  <a:schemeClr val="bg2">
                    <a:lumMod val="75000"/>
                  </a:schemeClr>
                </a:solidFill>
                <a:latin typeface="Arial" pitchFamily="34" charset="0"/>
                <a:cs typeface="Arial" pitchFamily="34" charset="0"/>
              </a:rPr>
              <a:t> file</a:t>
            </a:r>
            <a:endParaRPr lang="en-US" sz="24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64</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28600" y="762000"/>
            <a:ext cx="8534400" cy="4801315"/>
          </a:xfrm>
          <a:prstGeom prst="rect">
            <a:avLst/>
          </a:prstGeom>
        </p:spPr>
        <p:txBody>
          <a:bodyPr wrap="square">
            <a:spAutoFit/>
          </a:bodyPr>
          <a:lstStyle/>
          <a:p>
            <a:r>
              <a:rPr lang="en-US" dirty="0">
                <a:solidFill>
                  <a:srgbClr val="008080"/>
                </a:solidFill>
                <a:latin typeface="Monaco"/>
              </a:rPr>
              <a:t>&lt;</a:t>
            </a:r>
            <a:r>
              <a:rPr lang="en-US" dirty="0" err="1">
                <a:solidFill>
                  <a:srgbClr val="3F7F7F"/>
                </a:solidFill>
                <a:latin typeface="Monaco"/>
              </a:rPr>
              <a:t>LinearLayout</a:t>
            </a:r>
            <a:endParaRPr lang="en-US" dirty="0">
              <a:solidFill>
                <a:srgbClr val="3F7F7F"/>
              </a:solidFill>
              <a:latin typeface="Monaco"/>
            </a:endParaRPr>
          </a:p>
          <a:p>
            <a:r>
              <a:rPr lang="fr-FR" dirty="0">
                <a:latin typeface="Monaco"/>
              </a:rPr>
              <a:t>   </a:t>
            </a:r>
            <a:r>
              <a:rPr lang="fr-FR" dirty="0" err="1">
                <a:solidFill>
                  <a:srgbClr val="7F007F"/>
                </a:solidFill>
                <a:latin typeface="Monaco"/>
              </a:rPr>
              <a:t>xmlns:android</a:t>
            </a:r>
            <a:r>
              <a:rPr lang="fr-FR" dirty="0">
                <a:solidFill>
                  <a:srgbClr val="000000"/>
                </a:solidFill>
                <a:latin typeface="Monaco"/>
              </a:rPr>
              <a:t>=</a:t>
            </a:r>
            <a:r>
              <a:rPr lang="fr-FR" i="1" dirty="0">
                <a:solidFill>
                  <a:srgbClr val="2A00FF"/>
                </a:solidFill>
                <a:latin typeface="Monaco"/>
              </a:rPr>
              <a:t>"http://</a:t>
            </a:r>
            <a:r>
              <a:rPr lang="fr-FR" i="1" dirty="0" err="1">
                <a:solidFill>
                  <a:srgbClr val="2A00FF"/>
                </a:solidFill>
                <a:latin typeface="Monaco"/>
              </a:rPr>
              <a:t>schemas.android.com</a:t>
            </a:r>
            <a:r>
              <a:rPr lang="fr-FR" i="1" dirty="0">
                <a:solidFill>
                  <a:srgbClr val="2A00FF"/>
                </a:solidFill>
                <a:latin typeface="Monaco"/>
              </a:rPr>
              <a:t>/</a:t>
            </a:r>
            <a:r>
              <a:rPr lang="fr-FR" i="1" dirty="0" err="1">
                <a:solidFill>
                  <a:srgbClr val="2A00FF"/>
                </a:solidFill>
                <a:latin typeface="Monaco"/>
              </a:rPr>
              <a:t>apk</a:t>
            </a:r>
            <a:r>
              <a:rPr lang="fr-FR" i="1" dirty="0">
                <a:solidFill>
                  <a:srgbClr val="2A00FF"/>
                </a:solidFill>
                <a:latin typeface="Monaco"/>
              </a:rPr>
              <a:t>/</a:t>
            </a:r>
            <a:r>
              <a:rPr lang="fr-FR" i="1" dirty="0" err="1">
                <a:solidFill>
                  <a:srgbClr val="2A00FF"/>
                </a:solidFill>
                <a:latin typeface="Monaco"/>
              </a:rPr>
              <a:t>res</a:t>
            </a:r>
            <a:r>
              <a:rPr lang="fr-FR" i="1" dirty="0">
                <a:solidFill>
                  <a:srgbClr val="2A00FF"/>
                </a:solidFill>
                <a:latin typeface="Monaco"/>
              </a:rPr>
              <a:t>/</a:t>
            </a:r>
            <a:r>
              <a:rPr lang="fr-FR" i="1" dirty="0" err="1">
                <a:solidFill>
                  <a:srgbClr val="2A00FF"/>
                </a:solidFill>
                <a:latin typeface="Monaco"/>
              </a:rPr>
              <a:t>android</a:t>
            </a:r>
            <a:r>
              <a:rPr lang="fr-FR" i="1" dirty="0">
                <a:solidFill>
                  <a:srgbClr val="2A00FF"/>
                </a:solidFill>
                <a:latin typeface="Monaco"/>
              </a:rPr>
              <a:t>"</a:t>
            </a:r>
          </a:p>
          <a:p>
            <a:r>
              <a:rPr lang="en-US" dirty="0">
                <a:latin typeface="Monaco"/>
              </a:rPr>
              <a:t>   </a:t>
            </a:r>
            <a:r>
              <a:rPr lang="en-US" dirty="0" err="1">
                <a:solidFill>
                  <a:srgbClr val="7F007F"/>
                </a:solidFill>
                <a:latin typeface="Monaco"/>
              </a:rPr>
              <a:t>android:layout_width</a:t>
            </a:r>
            <a:r>
              <a:rPr lang="en-US" dirty="0">
                <a:solidFill>
                  <a:srgbClr val="000000"/>
                </a:solidFill>
                <a:latin typeface="Monaco"/>
              </a:rPr>
              <a:t>=</a:t>
            </a:r>
            <a:r>
              <a:rPr lang="en-US" i="1" dirty="0">
                <a:solidFill>
                  <a:srgbClr val="2A00FF"/>
                </a:solidFill>
                <a:latin typeface="Monaco"/>
              </a:rPr>
              <a:t>"</a:t>
            </a:r>
            <a:r>
              <a:rPr lang="en-US" i="1" dirty="0" err="1">
                <a:solidFill>
                  <a:srgbClr val="2A00FF"/>
                </a:solidFill>
                <a:latin typeface="Monaco"/>
              </a:rPr>
              <a:t>match_parent</a:t>
            </a:r>
            <a:r>
              <a:rPr lang="en-US" i="1" dirty="0">
                <a:solidFill>
                  <a:srgbClr val="2A00FF"/>
                </a:solidFill>
                <a:latin typeface="Monaco"/>
              </a:rPr>
              <a:t>"</a:t>
            </a:r>
          </a:p>
          <a:p>
            <a:r>
              <a:rPr lang="en-US" dirty="0">
                <a:latin typeface="Monaco"/>
              </a:rPr>
              <a:t>   </a:t>
            </a:r>
            <a:r>
              <a:rPr lang="en-US" dirty="0" err="1">
                <a:solidFill>
                  <a:srgbClr val="7F007F"/>
                </a:solidFill>
                <a:latin typeface="Monaco"/>
              </a:rPr>
              <a:t>android:layout_height</a:t>
            </a:r>
            <a:r>
              <a:rPr lang="en-US" dirty="0">
                <a:solidFill>
                  <a:srgbClr val="000000"/>
                </a:solidFill>
                <a:latin typeface="Monaco"/>
              </a:rPr>
              <a:t>=</a:t>
            </a:r>
            <a:r>
              <a:rPr lang="en-US" i="1" dirty="0">
                <a:solidFill>
                  <a:srgbClr val="2A00FF"/>
                </a:solidFill>
                <a:latin typeface="Monaco"/>
              </a:rPr>
              <a:t>"</a:t>
            </a:r>
            <a:r>
              <a:rPr lang="en-US" i="1" dirty="0" err="1">
                <a:solidFill>
                  <a:srgbClr val="2A00FF"/>
                </a:solidFill>
                <a:latin typeface="Monaco"/>
              </a:rPr>
              <a:t>match_parent</a:t>
            </a:r>
            <a:r>
              <a:rPr lang="en-US" i="1" dirty="0">
                <a:solidFill>
                  <a:srgbClr val="2A00FF"/>
                </a:solidFill>
                <a:latin typeface="Monaco"/>
              </a:rPr>
              <a:t>" </a:t>
            </a:r>
          </a:p>
          <a:p>
            <a:r>
              <a:rPr lang="fr-FR" dirty="0">
                <a:latin typeface="Monaco"/>
              </a:rPr>
              <a:t>   </a:t>
            </a:r>
            <a:r>
              <a:rPr lang="fr-FR" dirty="0" err="1">
                <a:solidFill>
                  <a:srgbClr val="7F007F"/>
                </a:solidFill>
                <a:latin typeface="Monaco"/>
              </a:rPr>
              <a:t>android:orientation</a:t>
            </a:r>
            <a:r>
              <a:rPr lang="fr-FR" dirty="0">
                <a:solidFill>
                  <a:srgbClr val="000000"/>
                </a:solidFill>
                <a:latin typeface="Monaco"/>
              </a:rPr>
              <a:t>=</a:t>
            </a:r>
            <a:r>
              <a:rPr lang="fr-FR" i="1" dirty="0">
                <a:solidFill>
                  <a:srgbClr val="2A00FF"/>
                </a:solidFill>
                <a:latin typeface="Monaco"/>
              </a:rPr>
              <a:t>"vertical"</a:t>
            </a:r>
          </a:p>
          <a:p>
            <a:r>
              <a:rPr lang="en-US" dirty="0">
                <a:latin typeface="Monaco"/>
              </a:rPr>
              <a:t>   </a:t>
            </a:r>
            <a:r>
              <a:rPr lang="en-US" dirty="0" err="1">
                <a:solidFill>
                  <a:srgbClr val="7F007F"/>
                </a:solidFill>
                <a:latin typeface="Monaco"/>
              </a:rPr>
              <a:t>android:background</a:t>
            </a:r>
            <a:r>
              <a:rPr lang="en-US" dirty="0">
                <a:solidFill>
                  <a:srgbClr val="000000"/>
                </a:solidFill>
                <a:latin typeface="Monaco"/>
              </a:rPr>
              <a:t>=</a:t>
            </a:r>
            <a:r>
              <a:rPr lang="en-US" i="1" dirty="0">
                <a:solidFill>
                  <a:srgbClr val="2A00FF"/>
                </a:solidFill>
                <a:latin typeface="Monaco"/>
              </a:rPr>
              <a:t>"#00ffff"</a:t>
            </a:r>
            <a:r>
              <a:rPr lang="en-US" i="1" dirty="0">
                <a:solidFill>
                  <a:srgbClr val="008080"/>
                </a:solidFill>
                <a:latin typeface="Monaco"/>
              </a:rPr>
              <a:t>&gt;</a:t>
            </a:r>
          </a:p>
          <a:p>
            <a:endParaRPr lang="en-US" dirty="0">
              <a:latin typeface="Monaco"/>
            </a:endParaRPr>
          </a:p>
          <a:p>
            <a:r>
              <a:rPr lang="pl-PL" dirty="0">
                <a:solidFill>
                  <a:srgbClr val="000000"/>
                </a:solidFill>
                <a:latin typeface="Monaco"/>
              </a:rPr>
              <a:t>       </a:t>
            </a:r>
            <a:r>
              <a:rPr lang="pl-PL" dirty="0">
                <a:solidFill>
                  <a:srgbClr val="008080"/>
                </a:solidFill>
                <a:latin typeface="Monaco"/>
              </a:rPr>
              <a:t>&lt;</a:t>
            </a:r>
            <a:r>
              <a:rPr lang="pl-PL" dirty="0" err="1">
                <a:solidFill>
                  <a:srgbClr val="3F7F7F"/>
                </a:solidFill>
                <a:latin typeface="Monaco"/>
              </a:rPr>
              <a:t>TextView</a:t>
            </a:r>
            <a:endParaRPr lang="pl-PL" dirty="0">
              <a:solidFill>
                <a:srgbClr val="3F7F7F"/>
              </a:solidFill>
              <a:latin typeface="Monaco"/>
            </a:endParaRPr>
          </a:p>
          <a:p>
            <a:r>
              <a:rPr lang="fr-FR" dirty="0">
                <a:latin typeface="Monaco"/>
              </a:rPr>
              <a:t>           </a:t>
            </a:r>
            <a:r>
              <a:rPr lang="fr-FR" dirty="0" err="1">
                <a:solidFill>
                  <a:srgbClr val="7F007F"/>
                </a:solidFill>
                <a:latin typeface="Monaco"/>
              </a:rPr>
              <a:t>android:id</a:t>
            </a:r>
            <a:r>
              <a:rPr lang="fr-FR" dirty="0">
                <a:solidFill>
                  <a:srgbClr val="000000"/>
                </a:solidFill>
                <a:latin typeface="Monaco"/>
              </a:rPr>
              <a:t>=</a:t>
            </a:r>
            <a:r>
              <a:rPr lang="fr-FR" i="1" dirty="0">
                <a:solidFill>
                  <a:srgbClr val="2A00FF"/>
                </a:solidFill>
                <a:latin typeface="Monaco"/>
              </a:rPr>
              <a:t>"@+id/textView1"</a:t>
            </a:r>
          </a:p>
          <a:p>
            <a:r>
              <a:rPr lang="en-US" dirty="0">
                <a:latin typeface="Monaco"/>
              </a:rPr>
              <a:t>           </a:t>
            </a:r>
            <a:r>
              <a:rPr lang="en-US" dirty="0" err="1">
                <a:solidFill>
                  <a:srgbClr val="7F007F"/>
                </a:solidFill>
                <a:latin typeface="Monaco"/>
              </a:rPr>
              <a:t>android:layout_width</a:t>
            </a:r>
            <a:r>
              <a:rPr lang="en-US" dirty="0">
                <a:solidFill>
                  <a:srgbClr val="000000"/>
                </a:solidFill>
                <a:latin typeface="Monaco"/>
              </a:rPr>
              <a:t>=</a:t>
            </a:r>
            <a:r>
              <a:rPr lang="en-US" i="1" dirty="0">
                <a:solidFill>
                  <a:srgbClr val="2A00FF"/>
                </a:solidFill>
                <a:latin typeface="Monaco"/>
              </a:rPr>
              <a:t>"</a:t>
            </a:r>
            <a:r>
              <a:rPr lang="en-US" i="1" dirty="0" err="1">
                <a:solidFill>
                  <a:srgbClr val="2A00FF"/>
                </a:solidFill>
                <a:latin typeface="Monaco"/>
              </a:rPr>
              <a:t>match_parent</a:t>
            </a:r>
            <a:r>
              <a:rPr lang="en-US" i="1" dirty="0">
                <a:solidFill>
                  <a:srgbClr val="2A00FF"/>
                </a:solidFill>
                <a:latin typeface="Monaco"/>
              </a:rPr>
              <a:t>"</a:t>
            </a:r>
          </a:p>
          <a:p>
            <a:r>
              <a:rPr lang="en-US" dirty="0">
                <a:latin typeface="Monaco"/>
              </a:rPr>
              <a:t>           </a:t>
            </a:r>
            <a:r>
              <a:rPr lang="en-US" dirty="0" err="1">
                <a:solidFill>
                  <a:srgbClr val="7F007F"/>
                </a:solidFill>
                <a:latin typeface="Monaco"/>
              </a:rPr>
              <a:t>android:layout_height</a:t>
            </a:r>
            <a:r>
              <a:rPr lang="en-US" dirty="0">
                <a:solidFill>
                  <a:srgbClr val="000000"/>
                </a:solidFill>
                <a:latin typeface="Monaco"/>
              </a:rPr>
              <a:t>=</a:t>
            </a:r>
            <a:r>
              <a:rPr lang="en-US" i="1" dirty="0">
                <a:solidFill>
                  <a:srgbClr val="2A00FF"/>
                </a:solidFill>
                <a:latin typeface="Monaco"/>
              </a:rPr>
              <a:t>"</a:t>
            </a:r>
            <a:r>
              <a:rPr lang="en-US" i="1" dirty="0" err="1">
                <a:solidFill>
                  <a:srgbClr val="2A00FF"/>
                </a:solidFill>
                <a:latin typeface="Monaco"/>
              </a:rPr>
              <a:t>match_parent</a:t>
            </a:r>
            <a:r>
              <a:rPr lang="en-US" i="1" dirty="0">
                <a:solidFill>
                  <a:srgbClr val="2A00FF"/>
                </a:solidFill>
                <a:latin typeface="Monaco"/>
              </a:rPr>
              <a:t>"</a:t>
            </a:r>
          </a:p>
          <a:p>
            <a:r>
              <a:rPr lang="en-US" dirty="0">
                <a:latin typeface="Monaco"/>
              </a:rPr>
              <a:t>           </a:t>
            </a:r>
            <a:r>
              <a:rPr lang="en-US" dirty="0" err="1">
                <a:solidFill>
                  <a:srgbClr val="7F007F"/>
                </a:solidFill>
                <a:latin typeface="Monaco"/>
              </a:rPr>
              <a:t>android:layout_weight</a:t>
            </a:r>
            <a:r>
              <a:rPr lang="en-US" dirty="0">
                <a:solidFill>
                  <a:srgbClr val="000000"/>
                </a:solidFill>
                <a:latin typeface="Monaco"/>
              </a:rPr>
              <a:t>=</a:t>
            </a:r>
            <a:r>
              <a:rPr lang="en-US" i="1" dirty="0">
                <a:solidFill>
                  <a:srgbClr val="2A00FF"/>
                </a:solidFill>
                <a:latin typeface="Monaco"/>
              </a:rPr>
              <a:t>"1"</a:t>
            </a:r>
          </a:p>
          <a:p>
            <a:r>
              <a:rPr lang="en-US" dirty="0">
                <a:latin typeface="Monaco"/>
              </a:rPr>
              <a:t>           </a:t>
            </a:r>
            <a:r>
              <a:rPr lang="en-US" dirty="0" err="1">
                <a:solidFill>
                  <a:srgbClr val="7F007F"/>
                </a:solidFill>
                <a:latin typeface="Monaco"/>
              </a:rPr>
              <a:t>android:text</a:t>
            </a:r>
            <a:r>
              <a:rPr lang="en-US" dirty="0">
                <a:solidFill>
                  <a:srgbClr val="000000"/>
                </a:solidFill>
                <a:latin typeface="Monaco"/>
              </a:rPr>
              <a:t>=</a:t>
            </a:r>
            <a:r>
              <a:rPr lang="en-US" i="1" dirty="0">
                <a:solidFill>
                  <a:srgbClr val="2A00FF"/>
                </a:solidFill>
                <a:latin typeface="Monaco"/>
              </a:rPr>
              <a:t>"This is fragment No.1"</a:t>
            </a:r>
          </a:p>
          <a:p>
            <a:r>
              <a:rPr lang="fr-FR" dirty="0">
                <a:latin typeface="Monaco"/>
              </a:rPr>
              <a:t>           </a:t>
            </a:r>
            <a:r>
              <a:rPr lang="fr-FR" dirty="0" err="1">
                <a:solidFill>
                  <a:srgbClr val="7F007F"/>
                </a:solidFill>
                <a:latin typeface="Monaco"/>
              </a:rPr>
              <a:t>android:textStyle</a:t>
            </a:r>
            <a:r>
              <a:rPr lang="fr-FR" dirty="0">
                <a:solidFill>
                  <a:srgbClr val="000000"/>
                </a:solidFill>
                <a:latin typeface="Monaco"/>
              </a:rPr>
              <a:t>=</a:t>
            </a:r>
            <a:r>
              <a:rPr lang="fr-FR" i="1" dirty="0">
                <a:solidFill>
                  <a:srgbClr val="2A00FF"/>
                </a:solidFill>
                <a:latin typeface="Monaco"/>
              </a:rPr>
              <a:t>"</a:t>
            </a:r>
            <a:r>
              <a:rPr lang="fr-FR" i="1" dirty="0" err="1">
                <a:solidFill>
                  <a:srgbClr val="2A00FF"/>
                </a:solidFill>
                <a:latin typeface="Monaco"/>
              </a:rPr>
              <a:t>bold</a:t>
            </a:r>
            <a:r>
              <a:rPr lang="fr-FR" i="1" dirty="0">
                <a:solidFill>
                  <a:srgbClr val="2A00FF"/>
                </a:solidFill>
                <a:latin typeface="Monaco"/>
              </a:rPr>
              <a:t>" </a:t>
            </a:r>
            <a:r>
              <a:rPr lang="fr-FR" i="1" dirty="0">
                <a:solidFill>
                  <a:srgbClr val="008080"/>
                </a:solidFill>
                <a:latin typeface="Monaco"/>
              </a:rPr>
              <a:t>/&gt;</a:t>
            </a:r>
          </a:p>
          <a:p>
            <a:endParaRPr lang="en-US" dirty="0">
              <a:latin typeface="Monaco"/>
            </a:endParaRPr>
          </a:p>
          <a:p>
            <a:r>
              <a:rPr lang="en-US" dirty="0">
                <a:solidFill>
                  <a:srgbClr val="008080"/>
                </a:solidFill>
                <a:latin typeface="Monaco"/>
              </a:rPr>
              <a:t>&lt;/</a:t>
            </a:r>
            <a:r>
              <a:rPr lang="en-US" dirty="0" err="1">
                <a:solidFill>
                  <a:srgbClr val="3F7F7F"/>
                </a:solidFill>
                <a:latin typeface="Monaco"/>
              </a:rPr>
              <a:t>LinearLayout</a:t>
            </a:r>
            <a:r>
              <a:rPr lang="en-US" dirty="0">
                <a:solidFill>
                  <a:srgbClr val="008080"/>
                </a:solidFill>
                <a:latin typeface="Monaco"/>
              </a:rPr>
              <a:t>&gt;</a:t>
            </a:r>
            <a:endParaRPr lang="en-US" dirty="0"/>
          </a:p>
        </p:txBody>
      </p:sp>
      <p:sp>
        <p:nvSpPr>
          <p:cNvPr id="14" name="Rectangle 13"/>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209556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fr-FR" sz="2400" b="1" dirty="0">
                <a:solidFill>
                  <a:schemeClr val="bg2">
                    <a:lumMod val="75000"/>
                  </a:schemeClr>
                </a:solidFill>
                <a:latin typeface="Arial" pitchFamily="34" charset="0"/>
                <a:cs typeface="Arial" pitchFamily="34" charset="0"/>
              </a:rPr>
              <a:t>7</a:t>
            </a:r>
            <a:r>
              <a:rPr lang="fr-FR" sz="2400" b="1" dirty="0" smtClean="0">
                <a:solidFill>
                  <a:schemeClr val="bg2">
                    <a:lumMod val="75000"/>
                  </a:schemeClr>
                </a:solidFill>
                <a:latin typeface="Arial" pitchFamily="34" charset="0"/>
                <a:cs typeface="Arial" pitchFamily="34" charset="0"/>
              </a:rPr>
              <a:t>#</a:t>
            </a:r>
            <a:r>
              <a:rPr lang="en-US" sz="2400" b="1" dirty="0" smtClean="0">
                <a:solidFill>
                  <a:schemeClr val="bg2">
                    <a:lumMod val="75000"/>
                  </a:schemeClr>
                </a:solidFill>
                <a:latin typeface="Arial" pitchFamily="34" charset="0"/>
                <a:cs typeface="Arial" pitchFamily="34" charset="0"/>
              </a:rPr>
              <a:t>Open the res/layout/</a:t>
            </a:r>
            <a:r>
              <a:rPr lang="en-US" sz="2400" b="1" dirty="0" err="1" smtClean="0">
                <a:solidFill>
                  <a:schemeClr val="bg2">
                    <a:lumMod val="75000"/>
                  </a:schemeClr>
                </a:solidFill>
                <a:latin typeface="Arial" pitchFamily="34" charset="0"/>
                <a:cs typeface="Arial" pitchFamily="34" charset="0"/>
              </a:rPr>
              <a:t>fragment_two.xml</a:t>
            </a:r>
            <a:r>
              <a:rPr lang="en-US" sz="2400" b="1" dirty="0" smtClean="0">
                <a:solidFill>
                  <a:schemeClr val="bg2">
                    <a:lumMod val="75000"/>
                  </a:schemeClr>
                </a:solidFill>
                <a:latin typeface="Arial" pitchFamily="34" charset="0"/>
                <a:cs typeface="Arial" pitchFamily="34" charset="0"/>
              </a:rPr>
              <a:t> file</a:t>
            </a:r>
            <a:endParaRPr lang="en-US" sz="24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65</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28600" y="762000"/>
            <a:ext cx="8534400" cy="4524316"/>
          </a:xfrm>
          <a:prstGeom prst="rect">
            <a:avLst/>
          </a:prstGeom>
        </p:spPr>
        <p:txBody>
          <a:bodyPr wrap="square">
            <a:spAutoFit/>
          </a:bodyPr>
          <a:lstStyle/>
          <a:p>
            <a:r>
              <a:rPr lang="en-US" dirty="0">
                <a:solidFill>
                  <a:srgbClr val="008080"/>
                </a:solidFill>
                <a:latin typeface="Monaco"/>
              </a:rPr>
              <a:t>&lt;</a:t>
            </a:r>
            <a:r>
              <a:rPr lang="en-US" dirty="0" err="1">
                <a:solidFill>
                  <a:srgbClr val="3F7F7F"/>
                </a:solidFill>
                <a:latin typeface="Monaco"/>
              </a:rPr>
              <a:t>LinearLayout</a:t>
            </a:r>
            <a:endParaRPr lang="en-US" dirty="0">
              <a:solidFill>
                <a:srgbClr val="3F7F7F"/>
              </a:solidFill>
              <a:latin typeface="Monaco"/>
            </a:endParaRPr>
          </a:p>
          <a:p>
            <a:r>
              <a:rPr lang="fr-FR" dirty="0">
                <a:latin typeface="Monaco"/>
              </a:rPr>
              <a:t>   </a:t>
            </a:r>
            <a:r>
              <a:rPr lang="fr-FR" dirty="0" err="1">
                <a:solidFill>
                  <a:srgbClr val="7F007F"/>
                </a:solidFill>
                <a:latin typeface="Monaco"/>
              </a:rPr>
              <a:t>xmlns:android</a:t>
            </a:r>
            <a:r>
              <a:rPr lang="fr-FR" dirty="0">
                <a:solidFill>
                  <a:srgbClr val="000000"/>
                </a:solidFill>
                <a:latin typeface="Monaco"/>
              </a:rPr>
              <a:t>=</a:t>
            </a:r>
            <a:r>
              <a:rPr lang="fr-FR" i="1" dirty="0">
                <a:solidFill>
                  <a:srgbClr val="2A00FF"/>
                </a:solidFill>
                <a:latin typeface="Monaco"/>
              </a:rPr>
              <a:t>"http://</a:t>
            </a:r>
            <a:r>
              <a:rPr lang="fr-FR" i="1" dirty="0" err="1">
                <a:solidFill>
                  <a:srgbClr val="2A00FF"/>
                </a:solidFill>
                <a:latin typeface="Monaco"/>
              </a:rPr>
              <a:t>schemas.android.com</a:t>
            </a:r>
            <a:r>
              <a:rPr lang="fr-FR" i="1" dirty="0">
                <a:solidFill>
                  <a:srgbClr val="2A00FF"/>
                </a:solidFill>
                <a:latin typeface="Monaco"/>
              </a:rPr>
              <a:t>/</a:t>
            </a:r>
            <a:r>
              <a:rPr lang="fr-FR" i="1" dirty="0" err="1">
                <a:solidFill>
                  <a:srgbClr val="2A00FF"/>
                </a:solidFill>
                <a:latin typeface="Monaco"/>
              </a:rPr>
              <a:t>apk</a:t>
            </a:r>
            <a:r>
              <a:rPr lang="fr-FR" i="1" dirty="0">
                <a:solidFill>
                  <a:srgbClr val="2A00FF"/>
                </a:solidFill>
                <a:latin typeface="Monaco"/>
              </a:rPr>
              <a:t>/</a:t>
            </a:r>
            <a:r>
              <a:rPr lang="fr-FR" i="1" dirty="0" err="1">
                <a:solidFill>
                  <a:srgbClr val="2A00FF"/>
                </a:solidFill>
                <a:latin typeface="Monaco"/>
              </a:rPr>
              <a:t>res</a:t>
            </a:r>
            <a:r>
              <a:rPr lang="fr-FR" i="1" dirty="0">
                <a:solidFill>
                  <a:srgbClr val="2A00FF"/>
                </a:solidFill>
                <a:latin typeface="Monaco"/>
              </a:rPr>
              <a:t>/</a:t>
            </a:r>
            <a:r>
              <a:rPr lang="fr-FR" i="1" dirty="0" err="1">
                <a:solidFill>
                  <a:srgbClr val="2A00FF"/>
                </a:solidFill>
                <a:latin typeface="Monaco"/>
              </a:rPr>
              <a:t>android</a:t>
            </a:r>
            <a:r>
              <a:rPr lang="fr-FR" i="1" dirty="0">
                <a:solidFill>
                  <a:srgbClr val="2A00FF"/>
                </a:solidFill>
                <a:latin typeface="Monaco"/>
              </a:rPr>
              <a:t>"</a:t>
            </a:r>
          </a:p>
          <a:p>
            <a:r>
              <a:rPr lang="en-US" dirty="0">
                <a:latin typeface="Monaco"/>
              </a:rPr>
              <a:t>   </a:t>
            </a:r>
            <a:r>
              <a:rPr lang="en-US" dirty="0" err="1">
                <a:solidFill>
                  <a:srgbClr val="7F007F"/>
                </a:solidFill>
                <a:latin typeface="Monaco"/>
              </a:rPr>
              <a:t>android:layout_width</a:t>
            </a:r>
            <a:r>
              <a:rPr lang="en-US" dirty="0">
                <a:solidFill>
                  <a:srgbClr val="000000"/>
                </a:solidFill>
                <a:latin typeface="Monaco"/>
              </a:rPr>
              <a:t>=</a:t>
            </a:r>
            <a:r>
              <a:rPr lang="en-US" i="1" dirty="0">
                <a:solidFill>
                  <a:srgbClr val="2A00FF"/>
                </a:solidFill>
                <a:latin typeface="Monaco"/>
              </a:rPr>
              <a:t>"</a:t>
            </a:r>
            <a:r>
              <a:rPr lang="en-US" i="1" dirty="0" err="1">
                <a:solidFill>
                  <a:srgbClr val="2A00FF"/>
                </a:solidFill>
                <a:latin typeface="Monaco"/>
              </a:rPr>
              <a:t>match_parent</a:t>
            </a:r>
            <a:r>
              <a:rPr lang="en-US" i="1" dirty="0">
                <a:solidFill>
                  <a:srgbClr val="2A00FF"/>
                </a:solidFill>
                <a:latin typeface="Monaco"/>
              </a:rPr>
              <a:t>"</a:t>
            </a:r>
          </a:p>
          <a:p>
            <a:r>
              <a:rPr lang="en-US" dirty="0">
                <a:latin typeface="Monaco"/>
              </a:rPr>
              <a:t>   </a:t>
            </a:r>
            <a:r>
              <a:rPr lang="en-US" dirty="0" err="1">
                <a:solidFill>
                  <a:srgbClr val="7F007F"/>
                </a:solidFill>
                <a:latin typeface="Monaco"/>
              </a:rPr>
              <a:t>android:layout_height</a:t>
            </a:r>
            <a:r>
              <a:rPr lang="en-US" dirty="0">
                <a:solidFill>
                  <a:srgbClr val="000000"/>
                </a:solidFill>
                <a:latin typeface="Monaco"/>
              </a:rPr>
              <a:t>=</a:t>
            </a:r>
            <a:r>
              <a:rPr lang="en-US" i="1" dirty="0">
                <a:solidFill>
                  <a:srgbClr val="2A00FF"/>
                </a:solidFill>
                <a:latin typeface="Monaco"/>
              </a:rPr>
              <a:t>"</a:t>
            </a:r>
            <a:r>
              <a:rPr lang="en-US" i="1" dirty="0" err="1">
                <a:solidFill>
                  <a:srgbClr val="2A00FF"/>
                </a:solidFill>
                <a:latin typeface="Monaco"/>
              </a:rPr>
              <a:t>match_parent</a:t>
            </a:r>
            <a:r>
              <a:rPr lang="en-US" i="1" dirty="0">
                <a:solidFill>
                  <a:srgbClr val="2A00FF"/>
                </a:solidFill>
                <a:latin typeface="Monaco"/>
              </a:rPr>
              <a:t>" </a:t>
            </a:r>
          </a:p>
          <a:p>
            <a:r>
              <a:rPr lang="fr-FR" dirty="0">
                <a:latin typeface="Monaco"/>
              </a:rPr>
              <a:t>   </a:t>
            </a:r>
            <a:r>
              <a:rPr lang="fr-FR" dirty="0" err="1">
                <a:solidFill>
                  <a:srgbClr val="7F007F"/>
                </a:solidFill>
                <a:latin typeface="Monaco"/>
              </a:rPr>
              <a:t>android:orientation</a:t>
            </a:r>
            <a:r>
              <a:rPr lang="fr-FR" dirty="0">
                <a:solidFill>
                  <a:srgbClr val="000000"/>
                </a:solidFill>
                <a:latin typeface="Monaco"/>
              </a:rPr>
              <a:t>=</a:t>
            </a:r>
            <a:r>
              <a:rPr lang="fr-FR" i="1" dirty="0">
                <a:solidFill>
                  <a:srgbClr val="2A00FF"/>
                </a:solidFill>
                <a:latin typeface="Monaco"/>
              </a:rPr>
              <a:t>"vertical"</a:t>
            </a:r>
          </a:p>
          <a:p>
            <a:r>
              <a:rPr lang="en-US" dirty="0">
                <a:latin typeface="Monaco"/>
              </a:rPr>
              <a:t>   </a:t>
            </a:r>
            <a:r>
              <a:rPr lang="en-US" dirty="0" err="1">
                <a:solidFill>
                  <a:srgbClr val="7F007F"/>
                </a:solidFill>
                <a:latin typeface="Monaco"/>
              </a:rPr>
              <a:t>android:background</a:t>
            </a:r>
            <a:r>
              <a:rPr lang="en-US" dirty="0">
                <a:solidFill>
                  <a:srgbClr val="000000"/>
                </a:solidFill>
                <a:latin typeface="Monaco"/>
              </a:rPr>
              <a:t>=</a:t>
            </a:r>
            <a:r>
              <a:rPr lang="en-US" i="1" dirty="0">
                <a:solidFill>
                  <a:srgbClr val="2A00FF"/>
                </a:solidFill>
                <a:latin typeface="Monaco"/>
              </a:rPr>
              <a:t>"#ffff00"</a:t>
            </a:r>
            <a:r>
              <a:rPr lang="en-US" i="1" dirty="0">
                <a:solidFill>
                  <a:srgbClr val="008080"/>
                </a:solidFill>
                <a:latin typeface="Monaco"/>
              </a:rPr>
              <a:t>&gt;</a:t>
            </a:r>
          </a:p>
          <a:p>
            <a:endParaRPr lang="en-US" dirty="0">
              <a:latin typeface="Monaco"/>
            </a:endParaRPr>
          </a:p>
          <a:p>
            <a:r>
              <a:rPr lang="pl-PL" dirty="0">
                <a:solidFill>
                  <a:srgbClr val="000000"/>
                </a:solidFill>
                <a:latin typeface="Monaco"/>
              </a:rPr>
              <a:t>       </a:t>
            </a:r>
            <a:r>
              <a:rPr lang="pl-PL" dirty="0">
                <a:solidFill>
                  <a:srgbClr val="008080"/>
                </a:solidFill>
                <a:latin typeface="Monaco"/>
              </a:rPr>
              <a:t>&lt;</a:t>
            </a:r>
            <a:r>
              <a:rPr lang="pl-PL" dirty="0" err="1">
                <a:solidFill>
                  <a:srgbClr val="3F7F7F"/>
                </a:solidFill>
                <a:latin typeface="Monaco"/>
              </a:rPr>
              <a:t>TextView</a:t>
            </a:r>
            <a:endParaRPr lang="pl-PL" dirty="0">
              <a:solidFill>
                <a:srgbClr val="3F7F7F"/>
              </a:solidFill>
              <a:latin typeface="Monaco"/>
            </a:endParaRPr>
          </a:p>
          <a:p>
            <a:r>
              <a:rPr lang="fr-FR" dirty="0">
                <a:latin typeface="Monaco"/>
              </a:rPr>
              <a:t>           </a:t>
            </a:r>
            <a:r>
              <a:rPr lang="fr-FR" dirty="0" err="1">
                <a:solidFill>
                  <a:srgbClr val="7F007F"/>
                </a:solidFill>
                <a:latin typeface="Monaco"/>
              </a:rPr>
              <a:t>android:id</a:t>
            </a:r>
            <a:r>
              <a:rPr lang="fr-FR" dirty="0">
                <a:solidFill>
                  <a:srgbClr val="000000"/>
                </a:solidFill>
                <a:latin typeface="Monaco"/>
              </a:rPr>
              <a:t>=</a:t>
            </a:r>
            <a:r>
              <a:rPr lang="fr-FR" i="1" dirty="0">
                <a:solidFill>
                  <a:srgbClr val="2A00FF"/>
                </a:solidFill>
                <a:latin typeface="Monaco"/>
              </a:rPr>
              <a:t>"@+id/textView2"</a:t>
            </a:r>
          </a:p>
          <a:p>
            <a:r>
              <a:rPr lang="en-US" dirty="0">
                <a:latin typeface="Monaco"/>
              </a:rPr>
              <a:t>           </a:t>
            </a:r>
            <a:r>
              <a:rPr lang="en-US" dirty="0" err="1">
                <a:solidFill>
                  <a:srgbClr val="7F007F"/>
                </a:solidFill>
                <a:latin typeface="Monaco"/>
              </a:rPr>
              <a:t>android:layout_width</a:t>
            </a:r>
            <a:r>
              <a:rPr lang="en-US" dirty="0">
                <a:solidFill>
                  <a:srgbClr val="000000"/>
                </a:solidFill>
                <a:latin typeface="Monaco"/>
              </a:rPr>
              <a:t>=</a:t>
            </a:r>
            <a:r>
              <a:rPr lang="en-US" i="1" dirty="0">
                <a:solidFill>
                  <a:srgbClr val="2A00FF"/>
                </a:solidFill>
                <a:latin typeface="Monaco"/>
              </a:rPr>
              <a:t>"</a:t>
            </a:r>
            <a:r>
              <a:rPr lang="en-US" i="1" dirty="0" err="1">
                <a:solidFill>
                  <a:srgbClr val="2A00FF"/>
                </a:solidFill>
                <a:latin typeface="Monaco"/>
              </a:rPr>
              <a:t>match_parent</a:t>
            </a:r>
            <a:r>
              <a:rPr lang="en-US" i="1" dirty="0">
                <a:solidFill>
                  <a:srgbClr val="2A00FF"/>
                </a:solidFill>
                <a:latin typeface="Monaco"/>
              </a:rPr>
              <a:t>"</a:t>
            </a:r>
          </a:p>
          <a:p>
            <a:r>
              <a:rPr lang="en-US" dirty="0">
                <a:latin typeface="Monaco"/>
              </a:rPr>
              <a:t>           </a:t>
            </a:r>
            <a:r>
              <a:rPr lang="en-US" dirty="0" err="1">
                <a:solidFill>
                  <a:srgbClr val="7F007F"/>
                </a:solidFill>
                <a:latin typeface="Monaco"/>
              </a:rPr>
              <a:t>android:layout_height</a:t>
            </a:r>
            <a:r>
              <a:rPr lang="en-US" dirty="0">
                <a:solidFill>
                  <a:srgbClr val="000000"/>
                </a:solidFill>
                <a:latin typeface="Monaco"/>
              </a:rPr>
              <a:t>=</a:t>
            </a:r>
            <a:r>
              <a:rPr lang="en-US" i="1" dirty="0">
                <a:solidFill>
                  <a:srgbClr val="2A00FF"/>
                </a:solidFill>
                <a:latin typeface="Monaco"/>
              </a:rPr>
              <a:t>"</a:t>
            </a:r>
            <a:r>
              <a:rPr lang="en-US" i="1" dirty="0" err="1">
                <a:solidFill>
                  <a:srgbClr val="2A00FF"/>
                </a:solidFill>
                <a:latin typeface="Monaco"/>
              </a:rPr>
              <a:t>match_parent</a:t>
            </a:r>
            <a:r>
              <a:rPr lang="en-US" i="1" dirty="0">
                <a:solidFill>
                  <a:srgbClr val="2A00FF"/>
                </a:solidFill>
                <a:latin typeface="Monaco"/>
              </a:rPr>
              <a:t>"</a:t>
            </a:r>
          </a:p>
          <a:p>
            <a:r>
              <a:rPr lang="en-US" dirty="0">
                <a:latin typeface="Monaco"/>
              </a:rPr>
              <a:t>           </a:t>
            </a:r>
            <a:r>
              <a:rPr lang="en-US" dirty="0" err="1">
                <a:solidFill>
                  <a:srgbClr val="7F007F"/>
                </a:solidFill>
                <a:latin typeface="Monaco"/>
              </a:rPr>
              <a:t>android:text</a:t>
            </a:r>
            <a:r>
              <a:rPr lang="en-US" dirty="0">
                <a:solidFill>
                  <a:srgbClr val="000000"/>
                </a:solidFill>
                <a:latin typeface="Monaco"/>
              </a:rPr>
              <a:t>=</a:t>
            </a:r>
            <a:r>
              <a:rPr lang="en-US" i="1" dirty="0">
                <a:solidFill>
                  <a:srgbClr val="2A00FF"/>
                </a:solidFill>
                <a:latin typeface="Monaco"/>
              </a:rPr>
              <a:t>"This is fragment No.2"</a:t>
            </a:r>
          </a:p>
          <a:p>
            <a:r>
              <a:rPr lang="fr-FR" dirty="0">
                <a:latin typeface="Monaco"/>
              </a:rPr>
              <a:t>           </a:t>
            </a:r>
            <a:r>
              <a:rPr lang="fr-FR" dirty="0" err="1">
                <a:solidFill>
                  <a:srgbClr val="7F007F"/>
                </a:solidFill>
                <a:latin typeface="Monaco"/>
              </a:rPr>
              <a:t>android:textStyle</a:t>
            </a:r>
            <a:r>
              <a:rPr lang="fr-FR" dirty="0">
                <a:solidFill>
                  <a:srgbClr val="000000"/>
                </a:solidFill>
                <a:latin typeface="Monaco"/>
              </a:rPr>
              <a:t>=</a:t>
            </a:r>
            <a:r>
              <a:rPr lang="fr-FR" i="1" dirty="0">
                <a:solidFill>
                  <a:srgbClr val="2A00FF"/>
                </a:solidFill>
                <a:latin typeface="Monaco"/>
              </a:rPr>
              <a:t>"</a:t>
            </a:r>
            <a:r>
              <a:rPr lang="fr-FR" i="1" dirty="0" err="1">
                <a:solidFill>
                  <a:srgbClr val="2A00FF"/>
                </a:solidFill>
                <a:latin typeface="Monaco"/>
              </a:rPr>
              <a:t>bold</a:t>
            </a:r>
            <a:r>
              <a:rPr lang="fr-FR" i="1" dirty="0">
                <a:solidFill>
                  <a:srgbClr val="2A00FF"/>
                </a:solidFill>
                <a:latin typeface="Monaco"/>
              </a:rPr>
              <a:t>" </a:t>
            </a:r>
            <a:r>
              <a:rPr lang="fr-FR" i="1" dirty="0">
                <a:solidFill>
                  <a:srgbClr val="008080"/>
                </a:solidFill>
                <a:latin typeface="Monaco"/>
              </a:rPr>
              <a:t>/&gt;</a:t>
            </a:r>
          </a:p>
          <a:p>
            <a:endParaRPr lang="en-US" dirty="0">
              <a:latin typeface="Monaco"/>
            </a:endParaRPr>
          </a:p>
          <a:p>
            <a:r>
              <a:rPr lang="en-US" dirty="0">
                <a:solidFill>
                  <a:srgbClr val="008080"/>
                </a:solidFill>
                <a:latin typeface="Monaco"/>
              </a:rPr>
              <a:t>&lt;/</a:t>
            </a:r>
            <a:r>
              <a:rPr lang="en-US" dirty="0" err="1">
                <a:solidFill>
                  <a:srgbClr val="3F7F7F"/>
                </a:solidFill>
                <a:latin typeface="Monaco"/>
              </a:rPr>
              <a:t>LinearLayout</a:t>
            </a:r>
            <a:r>
              <a:rPr lang="en-US" dirty="0">
                <a:solidFill>
                  <a:srgbClr val="008080"/>
                </a:solidFill>
                <a:latin typeface="Monaco"/>
              </a:rPr>
              <a:t>&gt;</a:t>
            </a:r>
            <a:endParaRPr lang="en-US" dirty="0"/>
          </a:p>
        </p:txBody>
      </p:sp>
      <p:sp>
        <p:nvSpPr>
          <p:cNvPr id="14" name="Rectangle 13"/>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48377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fr-FR" sz="2400" b="1" dirty="0">
                <a:solidFill>
                  <a:schemeClr val="bg2">
                    <a:lumMod val="75000"/>
                  </a:schemeClr>
                </a:solidFill>
                <a:latin typeface="Arial" pitchFamily="34" charset="0"/>
                <a:cs typeface="Arial" pitchFamily="34" charset="0"/>
              </a:rPr>
              <a:t>7</a:t>
            </a:r>
            <a:r>
              <a:rPr lang="fr-FR" sz="2400" b="1" dirty="0" smtClean="0">
                <a:solidFill>
                  <a:schemeClr val="bg2">
                    <a:lumMod val="75000"/>
                  </a:schemeClr>
                </a:solidFill>
                <a:latin typeface="Arial" pitchFamily="34" charset="0"/>
                <a:cs typeface="Arial" pitchFamily="34" charset="0"/>
              </a:rPr>
              <a:t>#</a:t>
            </a:r>
            <a:r>
              <a:rPr lang="en-US" sz="2400" b="1" dirty="0" smtClean="0">
                <a:solidFill>
                  <a:schemeClr val="bg2">
                    <a:lumMod val="75000"/>
                  </a:schemeClr>
                </a:solidFill>
                <a:latin typeface="Arial" pitchFamily="34" charset="0"/>
                <a:cs typeface="Arial" pitchFamily="34" charset="0"/>
              </a:rPr>
              <a:t>Open the res/layout/</a:t>
            </a:r>
            <a:r>
              <a:rPr lang="en-US" sz="2400" b="1" dirty="0" err="1" smtClean="0">
                <a:solidFill>
                  <a:schemeClr val="bg2">
                    <a:lumMod val="75000"/>
                  </a:schemeClr>
                </a:solidFill>
                <a:latin typeface="Arial" pitchFamily="34" charset="0"/>
                <a:cs typeface="Arial" pitchFamily="34" charset="0"/>
              </a:rPr>
              <a:t>fragment_two.xml</a:t>
            </a:r>
            <a:r>
              <a:rPr lang="en-US" sz="2400" b="1" dirty="0" smtClean="0">
                <a:solidFill>
                  <a:schemeClr val="bg2">
                    <a:lumMod val="75000"/>
                  </a:schemeClr>
                </a:solidFill>
                <a:latin typeface="Arial" pitchFamily="34" charset="0"/>
                <a:cs typeface="Arial" pitchFamily="34" charset="0"/>
              </a:rPr>
              <a:t> file</a:t>
            </a:r>
            <a:endParaRPr lang="en-US" sz="24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66</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28600" y="762000"/>
            <a:ext cx="8534400" cy="2677656"/>
          </a:xfrm>
          <a:prstGeom prst="rect">
            <a:avLst/>
          </a:prstGeom>
        </p:spPr>
        <p:txBody>
          <a:bodyPr wrap="square">
            <a:spAutoFit/>
          </a:bodyPr>
          <a:lstStyle/>
          <a:p>
            <a:pPr marL="457200" indent="-457200">
              <a:buFont typeface="+mj-ea"/>
              <a:buAutoNum type="circleNumDbPlain"/>
            </a:pPr>
            <a:r>
              <a:rPr lang="en-US" sz="2400" dirty="0">
                <a:solidFill>
                  <a:srgbClr val="000000"/>
                </a:solidFill>
              </a:rPr>
              <a:t>In our example, we show the two buttons on the screen and when the appropriate button is pressed, the respective fragment is displayed. </a:t>
            </a:r>
            <a:endParaRPr lang="en-US" sz="2400" dirty="0" smtClean="0">
              <a:solidFill>
                <a:srgbClr val="000000"/>
              </a:solidFill>
            </a:endParaRPr>
          </a:p>
          <a:p>
            <a:pPr marL="457200" indent="-457200">
              <a:buFont typeface="+mj-ea"/>
              <a:buAutoNum type="circleNumDbPlain"/>
            </a:pPr>
            <a:endParaRPr lang="en-US" sz="2400" dirty="0" smtClean="0">
              <a:solidFill>
                <a:srgbClr val="000000"/>
              </a:solidFill>
            </a:endParaRPr>
          </a:p>
          <a:p>
            <a:pPr marL="457200" indent="-457200">
              <a:buFont typeface="+mj-ea"/>
              <a:buAutoNum type="circleNumDbPlain"/>
            </a:pPr>
            <a:r>
              <a:rPr lang="en-US" sz="2400" dirty="0" smtClean="0">
                <a:solidFill>
                  <a:srgbClr val="000000"/>
                </a:solidFill>
              </a:rPr>
              <a:t>By </a:t>
            </a:r>
            <a:r>
              <a:rPr lang="en-US" sz="2400" dirty="0">
                <a:solidFill>
                  <a:srgbClr val="000000"/>
                </a:solidFill>
              </a:rPr>
              <a:t>default, the layout of </a:t>
            </a:r>
            <a:r>
              <a:rPr lang="en-US" sz="2400" dirty="0" err="1">
                <a:solidFill>
                  <a:srgbClr val="000000"/>
                </a:solidFill>
              </a:rPr>
              <a:t>FragmentOne</a:t>
            </a:r>
            <a:r>
              <a:rPr lang="en-US" sz="2400" dirty="0">
                <a:solidFill>
                  <a:srgbClr val="000000"/>
                </a:solidFill>
              </a:rPr>
              <a:t> is shown, as we declared it in the </a:t>
            </a:r>
            <a:r>
              <a:rPr lang="en-US" sz="2400" dirty="0" err="1">
                <a:solidFill>
                  <a:srgbClr val="000000"/>
                </a:solidFill>
              </a:rPr>
              <a:t>activity_main.xml</a:t>
            </a:r>
            <a:r>
              <a:rPr lang="en-US" sz="2400" dirty="0">
                <a:solidFill>
                  <a:srgbClr val="000000"/>
                </a:solidFill>
              </a:rPr>
              <a:t> file at the </a:t>
            </a:r>
            <a:r>
              <a:rPr lang="en-US" sz="2400" dirty="0" err="1">
                <a:solidFill>
                  <a:srgbClr val="000000"/>
                </a:solidFill>
              </a:rPr>
              <a:t>android:name</a:t>
            </a:r>
            <a:r>
              <a:rPr lang="en-US" sz="2400" dirty="0">
                <a:solidFill>
                  <a:srgbClr val="000000"/>
                </a:solidFill>
              </a:rPr>
              <a:t> attribute of the &lt;fragment&gt; element.</a:t>
            </a:r>
          </a:p>
        </p:txBody>
      </p:sp>
      <p:sp>
        <p:nvSpPr>
          <p:cNvPr id="14" name="Rectangle 13"/>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217232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fr-FR" sz="2400" b="1" dirty="0" smtClean="0">
                <a:solidFill>
                  <a:schemeClr val="bg2">
                    <a:lumMod val="75000"/>
                  </a:schemeClr>
                </a:solidFill>
                <a:latin typeface="Arial" pitchFamily="34" charset="0"/>
                <a:cs typeface="Arial" pitchFamily="34" charset="0"/>
              </a:rPr>
              <a:t>8#Update </a:t>
            </a:r>
            <a:r>
              <a:rPr lang="en-US" sz="2400" b="1" dirty="0" err="1" smtClean="0">
                <a:solidFill>
                  <a:schemeClr val="bg2">
                    <a:lumMod val="75000"/>
                  </a:schemeClr>
                </a:solidFill>
                <a:latin typeface="Arial" pitchFamily="34" charset="0"/>
                <a:cs typeface="Arial" pitchFamily="34" charset="0"/>
              </a:rPr>
              <a:t>MainActivity.java</a:t>
            </a:r>
            <a:r>
              <a:rPr lang="en-US" sz="2400" b="1" dirty="0" smtClean="0">
                <a:solidFill>
                  <a:schemeClr val="bg2">
                    <a:lumMod val="75000"/>
                  </a:schemeClr>
                </a:solidFill>
                <a:latin typeface="Arial" pitchFamily="34" charset="0"/>
                <a:cs typeface="Arial" pitchFamily="34" charset="0"/>
              </a:rPr>
              <a:t> </a:t>
            </a:r>
            <a:endParaRPr lang="en-US" sz="24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67</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0" y="914400"/>
            <a:ext cx="8991600" cy="5909311"/>
          </a:xfrm>
          <a:prstGeom prst="rect">
            <a:avLst/>
          </a:prstGeom>
        </p:spPr>
        <p:txBody>
          <a:bodyPr wrap="square">
            <a:spAutoFit/>
          </a:bodyPr>
          <a:lstStyle/>
          <a:p>
            <a:r>
              <a:rPr lang="en-US" b="1" dirty="0">
                <a:solidFill>
                  <a:srgbClr val="7F0055"/>
                </a:solidFill>
                <a:latin typeface="Monaco"/>
              </a:rPr>
              <a:t>public</a:t>
            </a:r>
            <a:r>
              <a:rPr lang="en-US" b="1" dirty="0">
                <a:solidFill>
                  <a:srgbClr val="000000"/>
                </a:solidFill>
                <a:latin typeface="Monaco"/>
              </a:rPr>
              <a:t> </a:t>
            </a:r>
            <a:r>
              <a:rPr lang="en-US" b="1" dirty="0">
                <a:solidFill>
                  <a:srgbClr val="7F0055"/>
                </a:solidFill>
                <a:latin typeface="Monaco"/>
              </a:rPr>
              <a:t>void</a:t>
            </a:r>
            <a:r>
              <a:rPr lang="en-US" b="1" dirty="0">
                <a:solidFill>
                  <a:srgbClr val="000000"/>
                </a:solidFill>
                <a:latin typeface="Monaco"/>
              </a:rPr>
              <a:t> </a:t>
            </a:r>
            <a:r>
              <a:rPr lang="en-US" b="1" dirty="0" err="1">
                <a:solidFill>
                  <a:srgbClr val="000000"/>
                </a:solidFill>
                <a:latin typeface="Monaco"/>
              </a:rPr>
              <a:t>selectFrag</a:t>
            </a:r>
            <a:r>
              <a:rPr lang="en-US" b="1" dirty="0">
                <a:solidFill>
                  <a:srgbClr val="000000"/>
                </a:solidFill>
                <a:latin typeface="Monaco"/>
              </a:rPr>
              <a:t>(View view) {</a:t>
            </a:r>
          </a:p>
          <a:p>
            <a:r>
              <a:rPr lang="fr-FR" dirty="0">
                <a:solidFill>
                  <a:srgbClr val="000000"/>
                </a:solidFill>
                <a:latin typeface="Monaco"/>
              </a:rPr>
              <a:t>		 Fragment </a:t>
            </a:r>
            <a:r>
              <a:rPr lang="fr-FR" dirty="0" err="1">
                <a:solidFill>
                  <a:srgbClr val="000000"/>
                </a:solidFill>
                <a:latin typeface="Monaco"/>
              </a:rPr>
              <a:t>fr</a:t>
            </a:r>
            <a:r>
              <a:rPr lang="fr-FR" dirty="0">
                <a:solidFill>
                  <a:srgbClr val="000000"/>
                </a:solidFill>
                <a:latin typeface="Monaco"/>
              </a:rPr>
              <a:t>;</a:t>
            </a:r>
          </a:p>
          <a:p>
            <a:r>
              <a:rPr lang="en-US" dirty="0">
                <a:solidFill>
                  <a:srgbClr val="000000"/>
                </a:solidFill>
                <a:latin typeface="Monaco"/>
              </a:rPr>
              <a:t>		 </a:t>
            </a:r>
          </a:p>
          <a:p>
            <a:r>
              <a:rPr lang="en-US" dirty="0">
                <a:solidFill>
                  <a:srgbClr val="000000"/>
                </a:solidFill>
                <a:latin typeface="Monaco"/>
              </a:rPr>
              <a:t>		 </a:t>
            </a:r>
            <a:r>
              <a:rPr lang="en-US" b="1" dirty="0">
                <a:solidFill>
                  <a:srgbClr val="7F0055"/>
                </a:solidFill>
                <a:latin typeface="Monaco"/>
              </a:rPr>
              <a:t>if</a:t>
            </a:r>
            <a:r>
              <a:rPr lang="en-US" b="1" dirty="0">
                <a:solidFill>
                  <a:srgbClr val="000000"/>
                </a:solidFill>
                <a:latin typeface="Monaco"/>
              </a:rPr>
              <a:t>(view == </a:t>
            </a:r>
            <a:r>
              <a:rPr lang="en-US" b="1" dirty="0" err="1">
                <a:solidFill>
                  <a:srgbClr val="000000"/>
                </a:solidFill>
                <a:latin typeface="Monaco"/>
              </a:rPr>
              <a:t>findViewById</a:t>
            </a:r>
            <a:r>
              <a:rPr lang="en-US" b="1" dirty="0">
                <a:solidFill>
                  <a:srgbClr val="000000"/>
                </a:solidFill>
                <a:latin typeface="Monaco"/>
              </a:rPr>
              <a:t>(R.id.</a:t>
            </a:r>
            <a:r>
              <a:rPr lang="en-US" b="1" i="1" dirty="0">
                <a:solidFill>
                  <a:srgbClr val="0000C0"/>
                </a:solidFill>
                <a:latin typeface="Monaco"/>
              </a:rPr>
              <a:t>button2</a:t>
            </a:r>
            <a:r>
              <a:rPr lang="en-US" b="1" i="1" dirty="0">
                <a:solidFill>
                  <a:srgbClr val="000000"/>
                </a:solidFill>
                <a:latin typeface="Monaco"/>
              </a:rPr>
              <a:t>)) {</a:t>
            </a:r>
          </a:p>
          <a:p>
            <a:r>
              <a:rPr lang="en-US" dirty="0">
                <a:solidFill>
                  <a:srgbClr val="000000"/>
                </a:solidFill>
                <a:latin typeface="Monaco"/>
              </a:rPr>
              <a:t>			 </a:t>
            </a:r>
            <a:r>
              <a:rPr lang="en-US" dirty="0" err="1">
                <a:solidFill>
                  <a:srgbClr val="000000"/>
                </a:solidFill>
                <a:latin typeface="Monaco"/>
              </a:rPr>
              <a:t>fr</a:t>
            </a:r>
            <a:r>
              <a:rPr lang="en-US" dirty="0">
                <a:solidFill>
                  <a:srgbClr val="000000"/>
                </a:solidFill>
                <a:latin typeface="Monaco"/>
              </a:rPr>
              <a:t> = </a:t>
            </a:r>
            <a:r>
              <a:rPr lang="en-US" b="1" dirty="0">
                <a:solidFill>
                  <a:srgbClr val="7F0055"/>
                </a:solidFill>
                <a:latin typeface="Monaco"/>
              </a:rPr>
              <a:t>new</a:t>
            </a:r>
            <a:r>
              <a:rPr lang="en-US" b="1" dirty="0">
                <a:solidFill>
                  <a:srgbClr val="000000"/>
                </a:solidFill>
                <a:latin typeface="Monaco"/>
              </a:rPr>
              <a:t> </a:t>
            </a:r>
            <a:r>
              <a:rPr lang="en-US" b="1" dirty="0" err="1">
                <a:solidFill>
                  <a:srgbClr val="000000"/>
                </a:solidFill>
                <a:latin typeface="Monaco"/>
              </a:rPr>
              <a:t>FragmentTwo</a:t>
            </a:r>
            <a:r>
              <a:rPr lang="en-US" b="1" dirty="0">
                <a:solidFill>
                  <a:srgbClr val="000000"/>
                </a:solidFill>
                <a:latin typeface="Monaco"/>
              </a:rPr>
              <a:t>();</a:t>
            </a:r>
          </a:p>
          <a:p>
            <a:r>
              <a:rPr lang="en-US" dirty="0">
                <a:solidFill>
                  <a:srgbClr val="000000"/>
                </a:solidFill>
                <a:latin typeface="Monaco"/>
              </a:rPr>
              <a:t>		 </a:t>
            </a:r>
          </a:p>
          <a:p>
            <a:r>
              <a:rPr lang="da-DK" dirty="0">
                <a:solidFill>
                  <a:srgbClr val="000000"/>
                </a:solidFill>
                <a:latin typeface="Monaco"/>
              </a:rPr>
              <a:t>		 }</a:t>
            </a:r>
            <a:r>
              <a:rPr lang="da-DK" b="1" dirty="0" err="1">
                <a:solidFill>
                  <a:srgbClr val="7F0055"/>
                </a:solidFill>
                <a:latin typeface="Monaco"/>
              </a:rPr>
              <a:t>else</a:t>
            </a:r>
            <a:r>
              <a:rPr lang="da-DK" b="1" dirty="0">
                <a:solidFill>
                  <a:srgbClr val="000000"/>
                </a:solidFill>
                <a:latin typeface="Monaco"/>
              </a:rPr>
              <a:t> {</a:t>
            </a:r>
          </a:p>
          <a:p>
            <a:r>
              <a:rPr lang="en-US" dirty="0">
                <a:solidFill>
                  <a:srgbClr val="000000"/>
                </a:solidFill>
                <a:latin typeface="Monaco"/>
              </a:rPr>
              <a:t>			 </a:t>
            </a:r>
            <a:r>
              <a:rPr lang="en-US" dirty="0" err="1">
                <a:solidFill>
                  <a:srgbClr val="000000"/>
                </a:solidFill>
                <a:latin typeface="Monaco"/>
              </a:rPr>
              <a:t>fr</a:t>
            </a:r>
            <a:r>
              <a:rPr lang="en-US" dirty="0">
                <a:solidFill>
                  <a:srgbClr val="000000"/>
                </a:solidFill>
                <a:latin typeface="Monaco"/>
              </a:rPr>
              <a:t> = </a:t>
            </a:r>
            <a:r>
              <a:rPr lang="en-US" b="1" dirty="0">
                <a:solidFill>
                  <a:srgbClr val="7F0055"/>
                </a:solidFill>
                <a:latin typeface="Monaco"/>
              </a:rPr>
              <a:t>new</a:t>
            </a:r>
            <a:r>
              <a:rPr lang="en-US" b="1" dirty="0">
                <a:solidFill>
                  <a:srgbClr val="000000"/>
                </a:solidFill>
                <a:latin typeface="Monaco"/>
              </a:rPr>
              <a:t> </a:t>
            </a:r>
            <a:r>
              <a:rPr lang="en-US" b="1" dirty="0" err="1">
                <a:solidFill>
                  <a:srgbClr val="000000"/>
                </a:solidFill>
                <a:latin typeface="Monaco"/>
              </a:rPr>
              <a:t>FragmentOne</a:t>
            </a:r>
            <a:r>
              <a:rPr lang="en-US" b="1" dirty="0">
                <a:solidFill>
                  <a:srgbClr val="000000"/>
                </a:solidFill>
                <a:latin typeface="Monaco"/>
              </a:rPr>
              <a:t>();</a:t>
            </a:r>
          </a:p>
          <a:p>
            <a:r>
              <a:rPr lang="en-US" dirty="0">
                <a:solidFill>
                  <a:srgbClr val="000000"/>
                </a:solidFill>
                <a:latin typeface="Monaco"/>
              </a:rPr>
              <a:t>		 </a:t>
            </a:r>
            <a:r>
              <a:rPr lang="en-US" dirty="0" smtClean="0">
                <a:solidFill>
                  <a:srgbClr val="000000"/>
                </a:solidFill>
                <a:latin typeface="Monaco"/>
              </a:rPr>
              <a:t>}</a:t>
            </a:r>
          </a:p>
          <a:p>
            <a:r>
              <a:rPr lang="en-US" i="1" dirty="0" smtClean="0">
                <a:solidFill>
                  <a:srgbClr val="953735"/>
                </a:solidFill>
                <a:latin typeface="Monaco"/>
              </a:rPr>
              <a:t>//STEPS : MTRC</a:t>
            </a:r>
            <a:endParaRPr lang="en-US" i="1" dirty="0">
              <a:solidFill>
                <a:srgbClr val="953735"/>
              </a:solidFill>
              <a:latin typeface="Monaco"/>
            </a:endParaRPr>
          </a:p>
          <a:p>
            <a:r>
              <a:rPr lang="en-US" dirty="0">
                <a:solidFill>
                  <a:srgbClr val="000000"/>
                </a:solidFill>
                <a:latin typeface="Monaco"/>
              </a:rPr>
              <a:t>		 </a:t>
            </a:r>
            <a:endParaRPr lang="en-US" dirty="0" smtClean="0">
              <a:solidFill>
                <a:srgbClr val="000000"/>
              </a:solidFill>
              <a:latin typeface="Monaco"/>
            </a:endParaRPr>
          </a:p>
          <a:p>
            <a:r>
              <a:rPr lang="nl-NL" dirty="0" err="1" smtClean="0">
                <a:solidFill>
                  <a:srgbClr val="000000"/>
                </a:solidFill>
                <a:latin typeface="Monaco"/>
              </a:rPr>
              <a:t>FragmentManager</a:t>
            </a:r>
            <a:r>
              <a:rPr lang="nl-NL" dirty="0" smtClean="0">
                <a:solidFill>
                  <a:srgbClr val="000000"/>
                </a:solidFill>
                <a:latin typeface="Monaco"/>
              </a:rPr>
              <a:t> </a:t>
            </a:r>
            <a:r>
              <a:rPr lang="nl-NL" dirty="0" err="1" smtClean="0">
                <a:solidFill>
                  <a:srgbClr val="000000"/>
                </a:solidFill>
                <a:latin typeface="Monaco"/>
              </a:rPr>
              <a:t>fm</a:t>
            </a:r>
            <a:r>
              <a:rPr lang="nl-NL" dirty="0" smtClean="0">
                <a:solidFill>
                  <a:srgbClr val="000000"/>
                </a:solidFill>
                <a:latin typeface="Monaco"/>
              </a:rPr>
              <a:t> = </a:t>
            </a:r>
            <a:r>
              <a:rPr lang="nl-NL" dirty="0" err="1" smtClean="0">
                <a:solidFill>
                  <a:srgbClr val="000000"/>
                </a:solidFill>
                <a:latin typeface="Monaco"/>
              </a:rPr>
              <a:t>getFragmentManager</a:t>
            </a:r>
            <a:r>
              <a:rPr lang="nl-NL" dirty="0" smtClean="0">
                <a:solidFill>
                  <a:srgbClr val="000000"/>
                </a:solidFill>
                <a:latin typeface="Monaco"/>
              </a:rPr>
              <a:t>(); </a:t>
            </a:r>
          </a:p>
          <a:p>
            <a:r>
              <a:rPr lang="en-US" dirty="0" smtClean="0">
                <a:solidFill>
                  <a:srgbClr val="000000"/>
                </a:solidFill>
                <a:latin typeface="Monaco"/>
              </a:rPr>
              <a:t>	     </a:t>
            </a:r>
          </a:p>
          <a:p>
            <a:r>
              <a:rPr lang="en-US" dirty="0" err="1" smtClean="0">
                <a:solidFill>
                  <a:srgbClr val="000000"/>
                </a:solidFill>
                <a:latin typeface="Monaco"/>
              </a:rPr>
              <a:t>FragmentTransaction</a:t>
            </a:r>
            <a:r>
              <a:rPr lang="en-US" dirty="0" smtClean="0">
                <a:solidFill>
                  <a:srgbClr val="000000"/>
                </a:solidFill>
                <a:latin typeface="Monaco"/>
              </a:rPr>
              <a:t> </a:t>
            </a:r>
            <a:r>
              <a:rPr lang="en-US" dirty="0" err="1" smtClean="0">
                <a:solidFill>
                  <a:srgbClr val="000000"/>
                </a:solidFill>
                <a:latin typeface="Monaco"/>
              </a:rPr>
              <a:t>fragmentTransaction</a:t>
            </a:r>
            <a:r>
              <a:rPr lang="en-US" dirty="0" smtClean="0">
                <a:solidFill>
                  <a:srgbClr val="000000"/>
                </a:solidFill>
                <a:latin typeface="Monaco"/>
              </a:rPr>
              <a:t> = </a:t>
            </a:r>
            <a:r>
              <a:rPr lang="en-US" dirty="0" err="1" smtClean="0">
                <a:solidFill>
                  <a:srgbClr val="000000"/>
                </a:solidFill>
                <a:latin typeface="Monaco"/>
              </a:rPr>
              <a:t>fm.beginTransaction</a:t>
            </a:r>
            <a:r>
              <a:rPr lang="en-US" dirty="0" smtClean="0">
                <a:solidFill>
                  <a:srgbClr val="000000"/>
                </a:solidFill>
                <a:latin typeface="Monaco"/>
              </a:rPr>
              <a:t>();</a:t>
            </a:r>
          </a:p>
          <a:p>
            <a:r>
              <a:rPr lang="fr-FR" dirty="0">
                <a:solidFill>
                  <a:srgbClr val="000000"/>
                </a:solidFill>
                <a:latin typeface="Monaco"/>
              </a:rPr>
              <a:t>	    </a:t>
            </a:r>
            <a:endParaRPr lang="fr-FR" dirty="0" smtClean="0">
              <a:solidFill>
                <a:srgbClr val="000000"/>
              </a:solidFill>
              <a:latin typeface="Monaco"/>
            </a:endParaRPr>
          </a:p>
          <a:p>
            <a:r>
              <a:rPr lang="fr-FR" dirty="0" err="1" smtClean="0">
                <a:solidFill>
                  <a:srgbClr val="000000"/>
                </a:solidFill>
                <a:latin typeface="Monaco"/>
              </a:rPr>
              <a:t>fragmentTransaction.replace</a:t>
            </a:r>
            <a:r>
              <a:rPr lang="fr-FR" dirty="0">
                <a:solidFill>
                  <a:srgbClr val="000000"/>
                </a:solidFill>
                <a:latin typeface="Monaco"/>
              </a:rPr>
              <a:t>(</a:t>
            </a:r>
            <a:r>
              <a:rPr lang="fr-FR" dirty="0" err="1">
                <a:solidFill>
                  <a:srgbClr val="000000"/>
                </a:solidFill>
                <a:latin typeface="Monaco"/>
              </a:rPr>
              <a:t>R.id.</a:t>
            </a:r>
            <a:r>
              <a:rPr lang="fr-FR" i="1" dirty="0" err="1">
                <a:solidFill>
                  <a:srgbClr val="0000C0"/>
                </a:solidFill>
                <a:latin typeface="Monaco"/>
              </a:rPr>
              <a:t>fragment_place</a:t>
            </a:r>
            <a:r>
              <a:rPr lang="fr-FR" i="1" dirty="0">
                <a:solidFill>
                  <a:srgbClr val="000000"/>
                </a:solidFill>
                <a:latin typeface="Monaco"/>
              </a:rPr>
              <a:t>, </a:t>
            </a:r>
            <a:r>
              <a:rPr lang="fr-FR" i="1" dirty="0" err="1">
                <a:solidFill>
                  <a:srgbClr val="000000"/>
                </a:solidFill>
                <a:latin typeface="Monaco"/>
              </a:rPr>
              <a:t>fr</a:t>
            </a:r>
            <a:r>
              <a:rPr lang="fr-FR" i="1" dirty="0">
                <a:solidFill>
                  <a:srgbClr val="000000"/>
                </a:solidFill>
                <a:latin typeface="Monaco"/>
              </a:rPr>
              <a:t>);</a:t>
            </a:r>
          </a:p>
          <a:p>
            <a:r>
              <a:rPr lang="en-US" dirty="0">
                <a:solidFill>
                  <a:srgbClr val="000000"/>
                </a:solidFill>
                <a:latin typeface="Monaco"/>
              </a:rPr>
              <a:t>	     </a:t>
            </a:r>
            <a:endParaRPr lang="en-US" dirty="0" smtClean="0">
              <a:solidFill>
                <a:srgbClr val="000000"/>
              </a:solidFill>
              <a:latin typeface="Monaco"/>
            </a:endParaRPr>
          </a:p>
          <a:p>
            <a:r>
              <a:rPr lang="en-US" dirty="0" err="1" smtClean="0">
                <a:solidFill>
                  <a:srgbClr val="000000"/>
                </a:solidFill>
                <a:latin typeface="Monaco"/>
              </a:rPr>
              <a:t>fragmentTransaction.commit</a:t>
            </a:r>
            <a:r>
              <a:rPr lang="en-US" dirty="0">
                <a:solidFill>
                  <a:srgbClr val="000000"/>
                </a:solidFill>
                <a:latin typeface="Monaco"/>
              </a:rPr>
              <a:t>();</a:t>
            </a:r>
          </a:p>
          <a:p>
            <a:r>
              <a:rPr lang="en-US" dirty="0">
                <a:solidFill>
                  <a:srgbClr val="000000"/>
                </a:solidFill>
                <a:latin typeface="Monaco"/>
              </a:rPr>
              <a:t>		 </a:t>
            </a:r>
          </a:p>
          <a:p>
            <a:r>
              <a:rPr lang="en-US" dirty="0">
                <a:solidFill>
                  <a:srgbClr val="000000"/>
                </a:solidFill>
                <a:latin typeface="Monaco"/>
              </a:rPr>
              <a:t>	}</a:t>
            </a:r>
          </a:p>
          <a:p>
            <a:r>
              <a:rPr lang="en-US" dirty="0">
                <a:solidFill>
                  <a:srgbClr val="000000"/>
                </a:solidFill>
                <a:latin typeface="Monaco"/>
              </a:rPr>
              <a:t> </a:t>
            </a:r>
            <a:endParaRPr lang="en-US" dirty="0"/>
          </a:p>
        </p:txBody>
      </p:sp>
      <p:sp>
        <p:nvSpPr>
          <p:cNvPr id="12" name="Oval 11"/>
          <p:cNvSpPr/>
          <p:nvPr/>
        </p:nvSpPr>
        <p:spPr>
          <a:xfrm>
            <a:off x="-152400" y="3352800"/>
            <a:ext cx="6019800" cy="3810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ular Callout 4"/>
          <p:cNvSpPr/>
          <p:nvPr/>
        </p:nvSpPr>
        <p:spPr>
          <a:xfrm>
            <a:off x="7086600" y="609600"/>
            <a:ext cx="1524000" cy="1066800"/>
          </a:xfrm>
          <a:prstGeom prst="wedgeRoundRectCallout">
            <a:avLst>
              <a:gd name="adj1" fmla="val -230191"/>
              <a:gd name="adj2" fmla="val 6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Method to handle </a:t>
            </a:r>
            <a:r>
              <a:rPr lang="en-US" dirty="0" err="1" smtClean="0"/>
              <a:t>OnClick</a:t>
            </a:r>
            <a:r>
              <a:rPr lang="en-US" dirty="0" smtClean="0"/>
              <a:t>()</a:t>
            </a:r>
            <a:endParaRPr lang="en-US" dirty="0"/>
          </a:p>
        </p:txBody>
      </p:sp>
      <p:sp>
        <p:nvSpPr>
          <p:cNvPr id="15" name="Rectangle 14"/>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08635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400" b="1" dirty="0" err="1" smtClean="0">
                <a:solidFill>
                  <a:schemeClr val="bg2">
                    <a:lumMod val="75000"/>
                  </a:schemeClr>
                </a:solidFill>
                <a:latin typeface="Arial" pitchFamily="34" charset="0"/>
                <a:cs typeface="Arial" pitchFamily="34" charset="0"/>
              </a:rPr>
              <a:t>Explaination</a:t>
            </a:r>
            <a:endParaRPr lang="en-US" sz="24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68</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28600" y="762000"/>
            <a:ext cx="8534400" cy="4524315"/>
          </a:xfrm>
          <a:prstGeom prst="rect">
            <a:avLst/>
          </a:prstGeom>
        </p:spPr>
        <p:txBody>
          <a:bodyPr wrap="square">
            <a:spAutoFit/>
          </a:bodyPr>
          <a:lstStyle/>
          <a:p>
            <a:pPr marL="457200" indent="-457200">
              <a:buFont typeface="+mj-ea"/>
              <a:buAutoNum type="circleNumDbPlain"/>
            </a:pPr>
            <a:r>
              <a:rPr lang="en-US" sz="2400" dirty="0">
                <a:solidFill>
                  <a:srgbClr val="000000"/>
                </a:solidFill>
              </a:rPr>
              <a:t>When our activity is running, we can add or replace </a:t>
            </a:r>
            <a:r>
              <a:rPr lang="en-US" sz="2400" dirty="0" smtClean="0">
                <a:solidFill>
                  <a:srgbClr val="000000"/>
                </a:solidFill>
              </a:rPr>
              <a:t>fragments.</a:t>
            </a:r>
          </a:p>
          <a:p>
            <a:pPr marL="457200" indent="-457200">
              <a:buFont typeface="+mj-ea"/>
              <a:buAutoNum type="circleNumDbPlain"/>
            </a:pPr>
            <a:endParaRPr lang="en-US" sz="2400" dirty="0" smtClean="0">
              <a:solidFill>
                <a:srgbClr val="000000"/>
              </a:solidFill>
            </a:endParaRPr>
          </a:p>
          <a:p>
            <a:pPr marL="457200" indent="-457200">
              <a:buFont typeface="+mj-ea"/>
              <a:buAutoNum type="circleNumDbPlain"/>
            </a:pPr>
            <a:r>
              <a:rPr lang="en-US" sz="2400" dirty="0" smtClean="0">
                <a:solidFill>
                  <a:srgbClr val="000000"/>
                </a:solidFill>
              </a:rPr>
              <a:t>For </a:t>
            </a:r>
            <a:r>
              <a:rPr lang="en-US" sz="2400" dirty="0">
                <a:solidFill>
                  <a:srgbClr val="000000"/>
                </a:solidFill>
              </a:rPr>
              <a:t>this reason we use </a:t>
            </a:r>
            <a:r>
              <a:rPr lang="en-US" sz="2400" dirty="0" err="1">
                <a:solidFill>
                  <a:srgbClr val="FF0000"/>
                </a:solidFill>
              </a:rPr>
              <a:t>FragmentTransaction</a:t>
            </a:r>
            <a:r>
              <a:rPr lang="en-US" sz="2400" dirty="0">
                <a:solidFill>
                  <a:srgbClr val="000000"/>
                </a:solidFill>
              </a:rPr>
              <a:t> and we </a:t>
            </a:r>
            <a:r>
              <a:rPr lang="en-US" sz="2400" dirty="0" smtClean="0">
                <a:solidFill>
                  <a:srgbClr val="000000"/>
                </a:solidFill>
              </a:rPr>
              <a:t>should </a:t>
            </a:r>
            <a:r>
              <a:rPr lang="en-US" sz="2400" dirty="0">
                <a:solidFill>
                  <a:srgbClr val="000000"/>
                </a:solidFill>
              </a:rPr>
              <a:t>make a commit after a change, in order to be </a:t>
            </a:r>
            <a:r>
              <a:rPr lang="en-US" sz="2400" dirty="0" smtClean="0">
                <a:solidFill>
                  <a:srgbClr val="000000"/>
                </a:solidFill>
              </a:rPr>
              <a:t>effective.</a:t>
            </a:r>
          </a:p>
          <a:p>
            <a:pPr marL="457200" indent="-457200">
              <a:buFont typeface="+mj-ea"/>
              <a:buAutoNum type="circleNumDbPlain"/>
            </a:pPr>
            <a:endParaRPr lang="en-US" sz="2400" dirty="0">
              <a:solidFill>
                <a:srgbClr val="000000"/>
              </a:solidFill>
            </a:endParaRPr>
          </a:p>
          <a:p>
            <a:pPr marL="457200" indent="-457200">
              <a:buFont typeface="+mj-ea"/>
              <a:buAutoNum type="circleNumDbPlain"/>
            </a:pPr>
            <a:r>
              <a:rPr lang="en-US" sz="2400" dirty="0" smtClean="0">
                <a:solidFill>
                  <a:srgbClr val="000000"/>
                </a:solidFill>
              </a:rPr>
              <a:t>In </a:t>
            </a:r>
            <a:r>
              <a:rPr lang="en-US" sz="2400" dirty="0">
                <a:solidFill>
                  <a:srgbClr val="000000"/>
                </a:solidFill>
              </a:rPr>
              <a:t>our example, we replace the fragment that is in use, with the one that the user “chooses” by pressing the appropriate </a:t>
            </a:r>
            <a:r>
              <a:rPr lang="en-US" sz="2400" dirty="0" smtClean="0">
                <a:solidFill>
                  <a:srgbClr val="000000"/>
                </a:solidFill>
              </a:rPr>
              <a:t>button.</a:t>
            </a:r>
          </a:p>
          <a:p>
            <a:pPr marL="457200" indent="-457200">
              <a:buFont typeface="+mj-ea"/>
              <a:buAutoNum type="circleNumDbPlain"/>
            </a:pPr>
            <a:endParaRPr lang="en-US" sz="2400" dirty="0">
              <a:solidFill>
                <a:srgbClr val="000000"/>
              </a:solidFill>
            </a:endParaRPr>
          </a:p>
          <a:p>
            <a:pPr marL="457200" indent="-457200">
              <a:buFont typeface="+mj-ea"/>
              <a:buAutoNum type="circleNumDbPlain"/>
            </a:pPr>
            <a:r>
              <a:rPr lang="en-US" sz="2400" dirty="0" smtClean="0">
                <a:solidFill>
                  <a:srgbClr val="000000"/>
                </a:solidFill>
              </a:rPr>
              <a:t>Notice </a:t>
            </a:r>
            <a:r>
              <a:rPr lang="en-US" sz="2400" dirty="0">
                <a:solidFill>
                  <a:srgbClr val="000000"/>
                </a:solidFill>
              </a:rPr>
              <a:t>that the </a:t>
            </a:r>
            <a:r>
              <a:rPr lang="en-US" sz="2400" dirty="0" err="1">
                <a:solidFill>
                  <a:srgbClr val="FF0000"/>
                </a:solidFill>
              </a:rPr>
              <a:t>containerViewId</a:t>
            </a:r>
            <a:r>
              <a:rPr lang="en-US" sz="2400" dirty="0">
                <a:solidFill>
                  <a:srgbClr val="FF0000"/>
                </a:solidFill>
              </a:rPr>
              <a:t> of replace method</a:t>
            </a:r>
            <a:r>
              <a:rPr lang="en-US" sz="2400" dirty="0">
                <a:solidFill>
                  <a:srgbClr val="000000"/>
                </a:solidFill>
              </a:rPr>
              <a:t>, is the unique id of the &lt;fragment&gt; element in the </a:t>
            </a:r>
            <a:r>
              <a:rPr lang="en-US" sz="2400" dirty="0" err="1">
                <a:solidFill>
                  <a:srgbClr val="000000"/>
                </a:solidFill>
              </a:rPr>
              <a:t>activity_main</a:t>
            </a:r>
            <a:r>
              <a:rPr lang="en-US" sz="2400" dirty="0">
                <a:solidFill>
                  <a:srgbClr val="000000"/>
                </a:solidFill>
              </a:rPr>
              <a:t> layout.</a:t>
            </a:r>
          </a:p>
        </p:txBody>
      </p:sp>
      <p:sp>
        <p:nvSpPr>
          <p:cNvPr id="14" name="Rectangle 13"/>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126871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400" b="1" dirty="0" smtClean="0">
                <a:solidFill>
                  <a:schemeClr val="bg2">
                    <a:lumMod val="75000"/>
                  </a:schemeClr>
                </a:solidFill>
                <a:latin typeface="Arial" pitchFamily="34" charset="0"/>
                <a:cs typeface="Arial" pitchFamily="34" charset="0"/>
              </a:rPr>
              <a:t>Output</a:t>
            </a:r>
            <a:endParaRPr lang="en-US" sz="24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69</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frag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609600"/>
            <a:ext cx="3086100" cy="5486400"/>
          </a:xfrm>
          <a:prstGeom prst="rect">
            <a:avLst/>
          </a:prstGeom>
        </p:spPr>
      </p:pic>
      <p:pic>
        <p:nvPicPr>
          <p:cNvPr id="11" name="Picture 10" descr="frag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800" y="609599"/>
            <a:ext cx="3047999" cy="5418665"/>
          </a:xfrm>
          <a:prstGeom prst="rect">
            <a:avLst/>
          </a:prstGeom>
        </p:spPr>
      </p:pic>
      <p:sp>
        <p:nvSpPr>
          <p:cNvPr id="12" name="Right Arrow 11"/>
          <p:cNvSpPr/>
          <p:nvPr/>
        </p:nvSpPr>
        <p:spPr>
          <a:xfrm>
            <a:off x="3505200" y="1828800"/>
            <a:ext cx="1752600" cy="228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32867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7</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pic>
        <p:nvPicPr>
          <p:cNvPr id="7" name="Picture 6" descr="Screen Shot 2014-02-14 at 11.34.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1000"/>
            <a:ext cx="9144000" cy="5410200"/>
          </a:xfrm>
          <a:prstGeom prst="rect">
            <a:avLst/>
          </a:prstGeom>
        </p:spPr>
      </p:pic>
      <p:sp>
        <p:nvSpPr>
          <p:cNvPr id="14" name="Rectangle 13"/>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733426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1"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2">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9012" y="-95534"/>
            <a:ext cx="9213012" cy="6243634"/>
          </a:xfrm>
          <a:prstGeom prst="rect">
            <a:avLst/>
          </a:prstGeom>
          <a:pattFill prst="smCheck">
            <a:fgClr>
              <a:schemeClr val="bg2">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9" name="TextBox 8"/>
          <p:cNvSpPr txBox="1"/>
          <p:nvPr/>
        </p:nvSpPr>
        <p:spPr>
          <a:xfrm>
            <a:off x="1028700" y="2743200"/>
            <a:ext cx="7086600" cy="783193"/>
          </a:xfrm>
          <a:prstGeom prst="roundRect">
            <a:avLst/>
          </a:prstGeom>
          <a:noFill/>
          <a:ln w="38100">
            <a:solidFill>
              <a:schemeClr val="tx1"/>
            </a:solidFill>
          </a:ln>
        </p:spPr>
        <p:txBody>
          <a:bodyPr wrap="square" rtlCol="0">
            <a:spAutoFit/>
          </a:bodyPr>
          <a:lstStyle/>
          <a:p>
            <a:pPr algn="ctr"/>
            <a:r>
              <a:rPr lang="en-US" sz="4000" dirty="0" smtClean="0">
                <a:latin typeface="Arial" pitchFamily="34" charset="0"/>
                <a:cs typeface="Arial" pitchFamily="34" charset="0"/>
              </a:rPr>
              <a:t>Fragment </a:t>
            </a:r>
            <a:r>
              <a:rPr lang="en-US" sz="4000" dirty="0" err="1" smtClean="0">
                <a:latin typeface="Arial" pitchFamily="34" charset="0"/>
                <a:cs typeface="Arial" pitchFamily="34" charset="0"/>
              </a:rPr>
              <a:t>Backstack</a:t>
            </a:r>
            <a:endParaRPr lang="en-US" sz="4000" dirty="0">
              <a:latin typeface="Arial" pitchFamily="34" charset="0"/>
              <a:cs typeface="Arial" pitchFamily="34" charset="0"/>
            </a:endParaRPr>
          </a:p>
        </p:txBody>
      </p:sp>
      <p:sp>
        <p:nvSpPr>
          <p:cNvPr id="8" name="Rectangle 7"/>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55145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1" name="Rounded Rectangle 10"/>
          <p:cNvSpPr/>
          <p:nvPr/>
        </p:nvSpPr>
        <p:spPr>
          <a:xfrm>
            <a:off x="175260" y="685801"/>
            <a:ext cx="8793480" cy="54102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a:solidFill>
                  <a:schemeClr val="bg1"/>
                </a:solidFill>
              </a:rPr>
              <a:t> As you know, activities are arranged in a stack, and as you get deeper and deeper </a:t>
            </a:r>
            <a:r>
              <a:rPr lang="en-US" sz="2400" dirty="0" smtClean="0">
                <a:solidFill>
                  <a:schemeClr val="bg1"/>
                </a:solidFill>
              </a:rPr>
              <a:t>into an </a:t>
            </a:r>
            <a:r>
              <a:rPr lang="en-US" sz="2400" dirty="0">
                <a:solidFill>
                  <a:schemeClr val="bg1"/>
                </a:solidFill>
              </a:rPr>
              <a:t>application, it’s not uncommon to have a stack of several activities going at once.</a:t>
            </a:r>
          </a:p>
          <a:p>
            <a:pPr marL="342900" indent="-342900">
              <a:spcBef>
                <a:spcPct val="20000"/>
              </a:spcBef>
              <a:spcAft>
                <a:spcPts val="600"/>
              </a:spcAft>
              <a:buBlip>
                <a:blip r:embed="rId4"/>
              </a:buBlip>
            </a:pPr>
            <a:r>
              <a:rPr lang="en-US" sz="2400" dirty="0">
                <a:solidFill>
                  <a:schemeClr val="bg1"/>
                </a:solidFill>
              </a:rPr>
              <a:t>When you press the Back button, the topmost activity goes away, and you are </a:t>
            </a:r>
            <a:r>
              <a:rPr lang="en-US" sz="2400" dirty="0" smtClean="0">
                <a:solidFill>
                  <a:schemeClr val="bg1"/>
                </a:solidFill>
              </a:rPr>
              <a:t>returned to </a:t>
            </a:r>
            <a:r>
              <a:rPr lang="en-US" sz="2400" dirty="0">
                <a:solidFill>
                  <a:schemeClr val="bg1"/>
                </a:solidFill>
              </a:rPr>
              <a:t>the activity below, which resumes for you. </a:t>
            </a:r>
            <a:endParaRPr lang="en-US" sz="2400" dirty="0" smtClean="0">
              <a:solidFill>
                <a:schemeClr val="bg1"/>
              </a:solidFill>
            </a:endParaRPr>
          </a:p>
          <a:p>
            <a:pPr marL="342900" indent="-342900">
              <a:spcBef>
                <a:spcPct val="20000"/>
              </a:spcBef>
              <a:spcAft>
                <a:spcPts val="600"/>
              </a:spcAft>
              <a:buBlip>
                <a:blip r:embed="rId4"/>
              </a:buBlip>
            </a:pPr>
            <a:r>
              <a:rPr lang="en-US" sz="2400" dirty="0" smtClean="0">
                <a:solidFill>
                  <a:schemeClr val="bg1"/>
                </a:solidFill>
              </a:rPr>
              <a:t>This </a:t>
            </a:r>
            <a:r>
              <a:rPr lang="en-US" sz="2400" dirty="0">
                <a:solidFill>
                  <a:schemeClr val="bg1"/>
                </a:solidFill>
              </a:rPr>
              <a:t>can continue all the way down </a:t>
            </a:r>
            <a:r>
              <a:rPr lang="en-US" sz="2400" dirty="0" smtClean="0">
                <a:solidFill>
                  <a:schemeClr val="bg1"/>
                </a:solidFill>
              </a:rPr>
              <a:t>until you’re </a:t>
            </a:r>
            <a:r>
              <a:rPr lang="en-US" sz="2400" dirty="0">
                <a:solidFill>
                  <a:schemeClr val="bg1"/>
                </a:solidFill>
              </a:rPr>
              <a:t>at the home screen again.</a:t>
            </a: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Overview</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71</a:t>
            </a:fld>
            <a:endParaRPr lang="en-US" sz="1000" dirty="0">
              <a:solidFill>
                <a:prstClr val="white"/>
              </a:solidFill>
              <a:latin typeface="Arial" pitchFamily="34" charset="0"/>
              <a:cs typeface="Arial" pitchFamily="34" charset="0"/>
            </a:endParaRPr>
          </a:p>
        </p:txBody>
      </p:sp>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230808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1" name="Rounded Rectangle 10"/>
          <p:cNvSpPr/>
          <p:nvPr/>
        </p:nvSpPr>
        <p:spPr>
          <a:xfrm>
            <a:off x="175260" y="685801"/>
            <a:ext cx="8793480" cy="54102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smtClean="0">
                <a:solidFill>
                  <a:schemeClr val="bg1"/>
                </a:solidFill>
              </a:rPr>
              <a:t>  When there are several fragments interacting with each other at the same time in an activity, and there’s a transition to new content across several fragments at once, pressing the Back button should cause each of the fragments to roll back one step together . </a:t>
            </a:r>
          </a:p>
          <a:p>
            <a:pPr marL="342900" indent="-342900">
              <a:spcBef>
                <a:spcPct val="20000"/>
              </a:spcBef>
              <a:spcAft>
                <a:spcPts val="600"/>
              </a:spcAft>
              <a:buBlip>
                <a:blip r:embed="rId4"/>
              </a:buBlip>
            </a:pPr>
            <a:r>
              <a:rPr lang="en-US" sz="2400" dirty="0" smtClean="0">
                <a:solidFill>
                  <a:schemeClr val="bg1"/>
                </a:solidFill>
              </a:rPr>
              <a:t>To ensure that each fragment properly participates in the rollback, a</a:t>
            </a:r>
            <a:r>
              <a:rPr lang="en-US" sz="2400" dirty="0" smtClean="0">
                <a:solidFill>
                  <a:srgbClr val="FF0000"/>
                </a:solidFill>
              </a:rPr>
              <a:t> </a:t>
            </a:r>
            <a:r>
              <a:rPr lang="en-US" sz="2400" dirty="0" err="1" smtClean="0">
                <a:solidFill>
                  <a:srgbClr val="FF0000"/>
                </a:solidFill>
              </a:rPr>
              <a:t>FragmentTransaction</a:t>
            </a:r>
            <a:r>
              <a:rPr lang="en-US" sz="2400" dirty="0" smtClean="0">
                <a:solidFill>
                  <a:srgbClr val="FF0000"/>
                </a:solidFill>
              </a:rPr>
              <a:t>  </a:t>
            </a:r>
            <a:r>
              <a:rPr lang="en-US" sz="2400" dirty="0" smtClean="0">
                <a:solidFill>
                  <a:schemeClr val="bg1"/>
                </a:solidFill>
              </a:rPr>
              <a:t>is created and managed to perform that coordination.</a:t>
            </a:r>
          </a:p>
          <a:p>
            <a:pPr marL="342900" indent="-342900">
              <a:spcBef>
                <a:spcPct val="20000"/>
              </a:spcBef>
              <a:spcAft>
                <a:spcPts val="600"/>
              </a:spcAft>
              <a:buBlip>
                <a:blip r:embed="rId4"/>
              </a:buBlip>
            </a:pPr>
            <a:endParaRPr lang="en-US" sz="2400" dirty="0">
              <a:solidFill>
                <a:schemeClr val="bg1"/>
              </a:solidFill>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Overview</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72</a:t>
            </a:fld>
            <a:endParaRPr lang="en-US" sz="1000" dirty="0">
              <a:solidFill>
                <a:prstClr val="white"/>
              </a:solidFill>
              <a:latin typeface="Arial" pitchFamily="34" charset="0"/>
              <a:cs typeface="Arial" pitchFamily="34" charset="0"/>
            </a:endParaRPr>
          </a:p>
        </p:txBody>
      </p:sp>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175791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1" name="Rounded Rectangle 10"/>
          <p:cNvSpPr/>
          <p:nvPr/>
        </p:nvSpPr>
        <p:spPr>
          <a:xfrm>
            <a:off x="175260" y="685801"/>
            <a:ext cx="8793480" cy="54102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smtClean="0">
                <a:solidFill>
                  <a:schemeClr val="bg1"/>
                </a:solidFill>
              </a:rPr>
              <a:t>Be </a:t>
            </a:r>
            <a:r>
              <a:rPr lang="en-US" sz="2400" dirty="0">
                <a:solidFill>
                  <a:schemeClr val="bg1"/>
                </a:solidFill>
              </a:rPr>
              <a:t>aware that a back stack for fragments is not required within an activity. </a:t>
            </a:r>
            <a:endParaRPr lang="en-US" sz="2400" dirty="0" smtClean="0">
              <a:solidFill>
                <a:schemeClr val="bg1"/>
              </a:solidFill>
            </a:endParaRPr>
          </a:p>
          <a:p>
            <a:pPr marL="342900" indent="-342900">
              <a:spcBef>
                <a:spcPct val="20000"/>
              </a:spcBef>
              <a:spcAft>
                <a:spcPts val="600"/>
              </a:spcAft>
              <a:buBlip>
                <a:blip r:embed="rId4"/>
              </a:buBlip>
            </a:pPr>
            <a:r>
              <a:rPr lang="en-US" sz="2400" dirty="0" smtClean="0">
                <a:solidFill>
                  <a:schemeClr val="bg1"/>
                </a:solidFill>
              </a:rPr>
              <a:t>You </a:t>
            </a:r>
            <a:r>
              <a:rPr lang="en-US" sz="2400" dirty="0">
                <a:solidFill>
                  <a:schemeClr val="bg1"/>
                </a:solidFill>
              </a:rPr>
              <a:t>can </a:t>
            </a:r>
            <a:r>
              <a:rPr lang="en-US" sz="2400" dirty="0" smtClean="0">
                <a:solidFill>
                  <a:schemeClr val="bg1"/>
                </a:solidFill>
              </a:rPr>
              <a:t>code your </a:t>
            </a:r>
            <a:r>
              <a:rPr lang="en-US" sz="2400" dirty="0">
                <a:solidFill>
                  <a:schemeClr val="bg1"/>
                </a:solidFill>
              </a:rPr>
              <a:t>application to let the Back button work at the activity level and not at the </a:t>
            </a:r>
            <a:r>
              <a:rPr lang="en-US" sz="2400" dirty="0" smtClean="0">
                <a:solidFill>
                  <a:schemeClr val="bg1"/>
                </a:solidFill>
              </a:rPr>
              <a:t>fragment level </a:t>
            </a:r>
            <a:r>
              <a:rPr lang="en-US" sz="2400" dirty="0">
                <a:solidFill>
                  <a:schemeClr val="bg1"/>
                </a:solidFill>
              </a:rPr>
              <a:t>at all. </a:t>
            </a:r>
            <a:endParaRPr lang="en-US" sz="2400" dirty="0" smtClean="0">
              <a:solidFill>
                <a:schemeClr val="bg1"/>
              </a:solidFill>
            </a:endParaRPr>
          </a:p>
          <a:p>
            <a:pPr marL="342900" indent="-342900">
              <a:spcBef>
                <a:spcPct val="20000"/>
              </a:spcBef>
              <a:spcAft>
                <a:spcPts val="600"/>
              </a:spcAft>
              <a:buBlip>
                <a:blip r:embed="rId4"/>
              </a:buBlip>
            </a:pPr>
            <a:r>
              <a:rPr lang="en-US" sz="2400" dirty="0" smtClean="0">
                <a:solidFill>
                  <a:schemeClr val="bg1"/>
                </a:solidFill>
              </a:rPr>
              <a:t>If </a:t>
            </a:r>
            <a:r>
              <a:rPr lang="en-US" sz="2400" dirty="0">
                <a:solidFill>
                  <a:schemeClr val="bg1"/>
                </a:solidFill>
              </a:rPr>
              <a:t>there’s no back stack for your fragments, pressing the Back button will </a:t>
            </a:r>
            <a:r>
              <a:rPr lang="en-US" sz="2400" dirty="0" smtClean="0">
                <a:solidFill>
                  <a:schemeClr val="bg1"/>
                </a:solidFill>
              </a:rPr>
              <a:t>pop the </a:t>
            </a:r>
            <a:r>
              <a:rPr lang="en-US" sz="2400" dirty="0">
                <a:solidFill>
                  <a:schemeClr val="bg1"/>
                </a:solidFill>
              </a:rPr>
              <a:t>current activity off the stack and return the user to whatever was underneath</a:t>
            </a:r>
            <a:r>
              <a:rPr lang="en-US" sz="2400" dirty="0" smtClean="0">
                <a:solidFill>
                  <a:schemeClr val="bg1"/>
                </a:solidFill>
              </a:rPr>
              <a:t>.</a:t>
            </a:r>
          </a:p>
          <a:p>
            <a:pPr marL="342900" indent="-342900">
              <a:spcBef>
                <a:spcPct val="20000"/>
              </a:spcBef>
              <a:spcAft>
                <a:spcPts val="600"/>
              </a:spcAft>
              <a:buBlip>
                <a:blip r:embed="rId4"/>
              </a:buBlip>
            </a:pPr>
            <a:r>
              <a:rPr lang="en-US" sz="2400" dirty="0">
                <a:solidFill>
                  <a:schemeClr val="bg1"/>
                </a:solidFill>
              </a:rPr>
              <a:t> If </a:t>
            </a:r>
            <a:r>
              <a:rPr lang="en-US" sz="2400" dirty="0" err="1" smtClean="0">
                <a:solidFill>
                  <a:schemeClr val="bg1"/>
                </a:solidFill>
              </a:rPr>
              <a:t>youchoose</a:t>
            </a:r>
            <a:r>
              <a:rPr lang="en-US" sz="2400" dirty="0" smtClean="0">
                <a:solidFill>
                  <a:schemeClr val="bg1"/>
                </a:solidFill>
              </a:rPr>
              <a:t> </a:t>
            </a:r>
            <a:r>
              <a:rPr lang="en-US" sz="2400" dirty="0">
                <a:solidFill>
                  <a:schemeClr val="bg1"/>
                </a:solidFill>
              </a:rPr>
              <a:t>to take advantage of the back stack for </a:t>
            </a:r>
            <a:r>
              <a:rPr lang="en-US" sz="2400" dirty="0" smtClean="0">
                <a:solidFill>
                  <a:schemeClr val="bg1"/>
                </a:solidFill>
              </a:rPr>
              <a:t>fragments</a:t>
            </a:r>
            <a:endParaRPr lang="en-US" sz="2400" dirty="0">
              <a:solidFill>
                <a:schemeClr val="bg1"/>
              </a:solidFill>
            </a:endParaRPr>
          </a:p>
          <a:p>
            <a:pPr algn="ctr">
              <a:spcBef>
                <a:spcPct val="20000"/>
              </a:spcBef>
              <a:spcAft>
                <a:spcPts val="600"/>
              </a:spcAft>
            </a:pPr>
            <a:r>
              <a:rPr lang="en-US" sz="2400" b="1" i="1" dirty="0" err="1" smtClean="0">
                <a:solidFill>
                  <a:schemeClr val="bg1"/>
                </a:solidFill>
              </a:rPr>
              <a:t>ft.addToBackStack</a:t>
            </a:r>
            <a:r>
              <a:rPr lang="en-US" sz="2400" b="1" i="1" dirty="0">
                <a:solidFill>
                  <a:schemeClr val="bg1"/>
                </a:solidFill>
              </a:rPr>
              <a:t>("details") </a:t>
            </a:r>
          </a:p>
          <a:p>
            <a:pPr marL="342900" indent="-342900">
              <a:spcBef>
                <a:spcPct val="20000"/>
              </a:spcBef>
              <a:spcAft>
                <a:spcPts val="600"/>
              </a:spcAft>
              <a:buBlip>
                <a:blip r:embed="rId4"/>
              </a:buBlip>
            </a:pPr>
            <a:endParaRPr lang="en-US" sz="2400" dirty="0">
              <a:solidFill>
                <a:schemeClr val="bg1"/>
              </a:solidFill>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Overview</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73</a:t>
            </a:fld>
            <a:endParaRPr lang="en-US" sz="1000" dirty="0">
              <a:solidFill>
                <a:prstClr val="white"/>
              </a:solidFill>
              <a:latin typeface="Arial" pitchFamily="34" charset="0"/>
              <a:cs typeface="Arial" pitchFamily="34" charset="0"/>
            </a:endParaRPr>
          </a:p>
        </p:txBody>
      </p:sp>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26693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1"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2">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9012" y="-95534"/>
            <a:ext cx="9213012" cy="6243634"/>
          </a:xfrm>
          <a:prstGeom prst="rect">
            <a:avLst/>
          </a:prstGeom>
          <a:pattFill prst="smCheck">
            <a:fgClr>
              <a:schemeClr val="bg2">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9" name="TextBox 8"/>
          <p:cNvSpPr txBox="1"/>
          <p:nvPr/>
        </p:nvSpPr>
        <p:spPr>
          <a:xfrm>
            <a:off x="1028700" y="2743200"/>
            <a:ext cx="7086600" cy="783193"/>
          </a:xfrm>
          <a:prstGeom prst="roundRect">
            <a:avLst/>
          </a:prstGeom>
          <a:noFill/>
          <a:ln w="38100">
            <a:solidFill>
              <a:schemeClr val="tx1"/>
            </a:solidFill>
          </a:ln>
        </p:spPr>
        <p:txBody>
          <a:bodyPr wrap="square" rtlCol="0">
            <a:spAutoFit/>
          </a:bodyPr>
          <a:lstStyle/>
          <a:p>
            <a:pPr algn="ctr"/>
            <a:r>
              <a:rPr lang="en-US" sz="4000" dirty="0" smtClean="0">
                <a:latin typeface="Arial" pitchFamily="34" charset="0"/>
                <a:cs typeface="Arial" pitchFamily="34" charset="0"/>
              </a:rPr>
              <a:t>Fragment Animations</a:t>
            </a:r>
            <a:endParaRPr lang="en-US" sz="4000" dirty="0">
              <a:latin typeface="Arial" pitchFamily="34" charset="0"/>
              <a:cs typeface="Arial" pitchFamily="34" charset="0"/>
            </a:endParaRPr>
          </a:p>
        </p:txBody>
      </p:sp>
      <p:sp>
        <p:nvSpPr>
          <p:cNvPr id="8" name="Rectangle 7"/>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20002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1" name="Rounded Rectangle 10"/>
          <p:cNvSpPr/>
          <p:nvPr/>
        </p:nvSpPr>
        <p:spPr>
          <a:xfrm>
            <a:off x="175260" y="685801"/>
            <a:ext cx="8793480" cy="54102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lvl="1">
              <a:spcBef>
                <a:spcPct val="20000"/>
              </a:spcBef>
              <a:spcAft>
                <a:spcPts val="600"/>
              </a:spcAft>
            </a:pPr>
            <a:r>
              <a:rPr lang="fr-FR" sz="2400" i="1" dirty="0" err="1" smtClean="0">
                <a:solidFill>
                  <a:schemeClr val="bg1"/>
                </a:solidFill>
              </a:rPr>
              <a:t>ft.setCustomAnimations</a:t>
            </a:r>
            <a:r>
              <a:rPr lang="fr-FR" sz="2400" i="1" dirty="0">
                <a:solidFill>
                  <a:schemeClr val="bg1"/>
                </a:solidFill>
              </a:rPr>
              <a:t>(</a:t>
            </a:r>
            <a:r>
              <a:rPr lang="fr-FR" sz="2400" i="1" dirty="0" err="1">
                <a:solidFill>
                  <a:srgbClr val="FF0000"/>
                </a:solidFill>
              </a:rPr>
              <a:t>android.R.animator.fade_in</a:t>
            </a:r>
            <a:r>
              <a:rPr lang="fr-FR" sz="2400" i="1" dirty="0">
                <a:solidFill>
                  <a:srgbClr val="FF0000"/>
                </a:solidFill>
              </a:rPr>
              <a:t>, </a:t>
            </a:r>
            <a:r>
              <a:rPr lang="fr-FR" sz="2400" i="1" dirty="0" err="1">
                <a:solidFill>
                  <a:srgbClr val="FF0000"/>
                </a:solidFill>
              </a:rPr>
              <a:t>android.R.animator.fade_out</a:t>
            </a:r>
            <a:r>
              <a:rPr lang="fr-FR" sz="2400" i="1" dirty="0">
                <a:solidFill>
                  <a:schemeClr val="bg1"/>
                </a:solidFill>
              </a:rPr>
              <a:t>)</a:t>
            </a:r>
            <a:r>
              <a:rPr lang="fr-FR" sz="2400" i="1" dirty="0" smtClean="0">
                <a:solidFill>
                  <a:schemeClr val="bg1"/>
                </a:solidFill>
              </a:rPr>
              <a:t>;</a:t>
            </a:r>
          </a:p>
          <a:p>
            <a:pPr lvl="1">
              <a:spcBef>
                <a:spcPct val="20000"/>
              </a:spcBef>
              <a:spcAft>
                <a:spcPts val="600"/>
              </a:spcAft>
            </a:pPr>
            <a:endParaRPr lang="fr-FR" sz="2400" i="1" dirty="0" smtClean="0">
              <a:solidFill>
                <a:schemeClr val="bg1"/>
              </a:solidFill>
            </a:endParaRPr>
          </a:p>
          <a:p>
            <a:pPr marL="457200" indent="-457200">
              <a:buFont typeface="+mj-ea"/>
              <a:buAutoNum type="circleNumDbPlain"/>
            </a:pPr>
            <a:r>
              <a:rPr lang="en-US" sz="2000" dirty="0" smtClean="0">
                <a:solidFill>
                  <a:schemeClr val="bg1"/>
                </a:solidFill>
              </a:rPr>
              <a:t> </a:t>
            </a:r>
            <a:r>
              <a:rPr lang="en-US" sz="2400" dirty="0" smtClean="0">
                <a:solidFill>
                  <a:schemeClr val="bg1"/>
                </a:solidFill>
              </a:rPr>
              <a:t>The first parameter applies to the fragment entering, and the second parameter applies to the </a:t>
            </a:r>
            <a:r>
              <a:rPr lang="fr-FR" sz="2400" dirty="0" smtClean="0">
                <a:solidFill>
                  <a:schemeClr val="bg1"/>
                </a:solidFill>
              </a:rPr>
              <a:t>fragment </a:t>
            </a:r>
            <a:r>
              <a:rPr lang="fr-FR" sz="2400" dirty="0" err="1" smtClean="0">
                <a:solidFill>
                  <a:schemeClr val="bg1"/>
                </a:solidFill>
              </a:rPr>
              <a:t>exiting</a:t>
            </a:r>
            <a:r>
              <a:rPr lang="fr-FR" sz="2400" dirty="0" smtClean="0">
                <a:solidFill>
                  <a:schemeClr val="bg1"/>
                </a:solidFill>
              </a:rPr>
              <a:t>.</a:t>
            </a:r>
          </a:p>
          <a:p>
            <a:pPr marL="457200" indent="-457200">
              <a:buFont typeface="+mj-ea"/>
              <a:buAutoNum type="circleNumDbPlain"/>
            </a:pPr>
            <a:r>
              <a:rPr lang="en-US" sz="2400" dirty="0" smtClean="0">
                <a:solidFill>
                  <a:schemeClr val="bg1"/>
                </a:solidFill>
                <a:latin typeface=""/>
              </a:rPr>
              <a:t> The other very important bit of knowledge you need is that the transition calls need to come before the replace()  call; otherwise, they will have no effect.</a:t>
            </a:r>
          </a:p>
          <a:p>
            <a:pPr marL="457200" indent="-457200">
              <a:buFont typeface="+mj-ea"/>
              <a:buAutoNum type="circleNumDbPlain"/>
            </a:pPr>
            <a:r>
              <a:rPr lang="en-US" sz="2400" dirty="0" smtClean="0">
                <a:solidFill>
                  <a:schemeClr val="bg1"/>
                </a:solidFill>
                <a:latin typeface=""/>
              </a:rPr>
              <a:t>Using the object animator for special effects on fragments can be a fun way to do transitions.</a:t>
            </a:r>
            <a:endParaRPr lang="fr-FR" sz="2400" dirty="0" smtClean="0">
              <a:solidFill>
                <a:schemeClr val="bg1"/>
              </a:solidFill>
            </a:endParaRPr>
          </a:p>
          <a:p>
            <a:endParaRPr lang="en-US" sz="1400" dirty="0">
              <a:solidFill>
                <a:schemeClr val="bg1"/>
              </a:solidFill>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Overview</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75</a:t>
            </a:fld>
            <a:endParaRPr lang="en-US" sz="1000" dirty="0">
              <a:solidFill>
                <a:prstClr val="white"/>
              </a:solidFill>
              <a:latin typeface="Arial" pitchFamily="34" charset="0"/>
              <a:cs typeface="Arial" pitchFamily="34" charset="0"/>
            </a:endParaRPr>
          </a:p>
        </p:txBody>
      </p:sp>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253636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1"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2">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9012" y="-95534"/>
            <a:ext cx="9213012" cy="6243634"/>
          </a:xfrm>
          <a:prstGeom prst="rect">
            <a:avLst/>
          </a:prstGeom>
          <a:pattFill prst="smCheck">
            <a:fgClr>
              <a:schemeClr val="bg2">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9" name="TextBox 8"/>
          <p:cNvSpPr txBox="1"/>
          <p:nvPr/>
        </p:nvSpPr>
        <p:spPr>
          <a:xfrm>
            <a:off x="1028700" y="2743200"/>
            <a:ext cx="7086600" cy="1464231"/>
          </a:xfrm>
          <a:prstGeom prst="roundRect">
            <a:avLst/>
          </a:prstGeom>
          <a:noFill/>
          <a:ln w="38100">
            <a:solidFill>
              <a:schemeClr val="tx1"/>
            </a:solidFill>
          </a:ln>
        </p:spPr>
        <p:txBody>
          <a:bodyPr wrap="square" rtlCol="0">
            <a:spAutoFit/>
          </a:bodyPr>
          <a:lstStyle/>
          <a:p>
            <a:pPr algn="ctr"/>
            <a:r>
              <a:rPr lang="en-US" sz="4000" dirty="0" smtClean="0">
                <a:latin typeface="Arial" pitchFamily="34" charset="0"/>
                <a:cs typeface="Arial" pitchFamily="34" charset="0"/>
              </a:rPr>
              <a:t>Inter-Fragment Communication</a:t>
            </a:r>
            <a:endParaRPr lang="en-US" sz="4000" dirty="0">
              <a:latin typeface="Arial" pitchFamily="34" charset="0"/>
              <a:cs typeface="Arial" pitchFamily="34" charset="0"/>
            </a:endParaRPr>
          </a:p>
        </p:txBody>
      </p:sp>
      <p:sp>
        <p:nvSpPr>
          <p:cNvPr id="8" name="Rectangle 7"/>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16661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77</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4-02-16 at 4.07.2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9600"/>
            <a:ext cx="9144000" cy="5470294"/>
          </a:xfrm>
          <a:prstGeom prst="rect">
            <a:avLst/>
          </a:prstGeom>
        </p:spPr>
      </p:pic>
      <p:sp>
        <p:nvSpPr>
          <p:cNvPr id="16" name="Rectangle 15"/>
          <p:cNvSpPr/>
          <p:nvPr/>
        </p:nvSpPr>
        <p:spPr>
          <a:xfrm>
            <a:off x="228600" y="1676400"/>
            <a:ext cx="6324600" cy="228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28600" y="1905000"/>
            <a:ext cx="6324600" cy="228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28600" y="2133600"/>
            <a:ext cx="6324600" cy="228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8153400" y="3352800"/>
            <a:ext cx="990600" cy="1371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696200" y="3352800"/>
            <a:ext cx="457200" cy="15240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p:cNvSpPr/>
          <p:nvPr/>
        </p:nvSpPr>
        <p:spPr>
          <a:xfrm>
            <a:off x="7924800" y="5257800"/>
            <a:ext cx="1219200" cy="838200"/>
          </a:xfrm>
          <a:prstGeom prst="round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412534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0" nodeType="clickEffect">
                                  <p:stCondLst>
                                    <p:cond delay="0"/>
                                  </p:stCondLst>
                                  <p:childTnLst>
                                    <p:animEffect transition="out" filter="checkerboard(across)">
                                      <p:cBhvr>
                                        <p:cTn id="11" dur="500"/>
                                        <p:tgtEl>
                                          <p:spTgt spid="23"/>
                                        </p:tgtEl>
                                      </p:cBhvr>
                                    </p:animEffect>
                                    <p:set>
                                      <p:cBhvr>
                                        <p:cTn id="12" dur="1" fill="hold">
                                          <p:stCondLst>
                                            <p:cond delay="499"/>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21"/>
                                        </p:tgtEl>
                                      </p:cBhvr>
                                    </p:animEffect>
                                    <p:set>
                                      <p:cBhvr>
                                        <p:cTn id="17" dur="1" fill="hold">
                                          <p:stCondLst>
                                            <p:cond delay="499"/>
                                          </p:stCondLst>
                                        </p:cTn>
                                        <p:tgtEl>
                                          <p:spTgt spid="2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5" presetClass="exit" presetSubtype="10" fill="hold" grpId="0" nodeType="clickEffect">
                                  <p:stCondLst>
                                    <p:cond delay="0"/>
                                  </p:stCondLst>
                                  <p:childTnLst>
                                    <p:animEffect transition="out" filter="checkerboard(across)">
                                      <p:cBhvr>
                                        <p:cTn id="21" dur="500"/>
                                        <p:tgtEl>
                                          <p:spTgt spid="24"/>
                                        </p:tgtEl>
                                      </p:cBhvr>
                                    </p:animEffect>
                                    <p:set>
                                      <p:cBhvr>
                                        <p:cTn id="22" dur="1" fill="hold">
                                          <p:stCondLst>
                                            <p:cond delay="499"/>
                                          </p:stCondLst>
                                        </p:cTn>
                                        <p:tgtEl>
                                          <p:spTgt spid="2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5" presetClass="exit" presetSubtype="10" fill="hold" grpId="0" nodeType="clickEffect">
                                  <p:stCondLst>
                                    <p:cond delay="0"/>
                                  </p:stCondLst>
                                  <p:childTnLst>
                                    <p:animEffect transition="out" filter="checkerboard(across)">
                                      <p:cBhvr>
                                        <p:cTn id="26" dur="500"/>
                                        <p:tgtEl>
                                          <p:spTgt spid="22"/>
                                        </p:tgtEl>
                                      </p:cBhvr>
                                    </p:animEffect>
                                    <p:set>
                                      <p:cBhvr>
                                        <p:cTn id="27"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P spid="24" grpId="0" animBg="1"/>
      <p:bldP spid="21" grpId="0" animBg="1"/>
      <p:bldP spid="2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78</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Screen Shot 2014-02-16 at 4.04.3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96" y="609600"/>
            <a:ext cx="9207696" cy="5486399"/>
          </a:xfrm>
          <a:prstGeom prst="rect">
            <a:avLst/>
          </a:prstGeom>
        </p:spPr>
      </p:pic>
      <p:sp>
        <p:nvSpPr>
          <p:cNvPr id="14" name="Rectangle 13"/>
          <p:cNvSpPr/>
          <p:nvPr/>
        </p:nvSpPr>
        <p:spPr>
          <a:xfrm>
            <a:off x="228600" y="2438400"/>
            <a:ext cx="6324600" cy="228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04800" y="2743200"/>
            <a:ext cx="6324600" cy="228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8001000" y="5257800"/>
            <a:ext cx="1143000" cy="838200"/>
          </a:xfrm>
          <a:prstGeom prst="round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74356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0" nodeType="clickEffect">
                                  <p:stCondLst>
                                    <p:cond delay="0"/>
                                  </p:stCondLst>
                                  <p:childTnLst>
                                    <p:animEffect transition="out" filter="checkerboard(across)">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grpId="1" nodeType="clickEffect">
                                  <p:stCondLst>
                                    <p:cond delay="0"/>
                                  </p:stCondLst>
                                  <p:childTnLst>
                                    <p:animEffect transition="out" filter="checkerboard(across)">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5" presetClass="exit" presetSubtype="10" fill="hold" grpId="1" nodeType="clickEffect">
                                  <p:stCondLst>
                                    <p:cond delay="0"/>
                                  </p:stCondLst>
                                  <p:childTnLst>
                                    <p:animEffect transition="out" filter="checkerboard(across)">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6" grpId="0" animBg="1"/>
      <p:bldP spid="16"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79</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28600" y="2438400"/>
            <a:ext cx="6324600" cy="228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04800" y="2743200"/>
            <a:ext cx="6324600" cy="228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4-02-16 at 4.17.3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9600"/>
            <a:ext cx="9144000" cy="5486400"/>
          </a:xfrm>
          <a:prstGeom prst="rect">
            <a:avLst/>
          </a:prstGeom>
        </p:spPr>
      </p:pic>
      <p:sp>
        <p:nvSpPr>
          <p:cNvPr id="11" name="Rectangle 10"/>
          <p:cNvSpPr/>
          <p:nvPr/>
        </p:nvSpPr>
        <p:spPr>
          <a:xfrm>
            <a:off x="6324600" y="4191000"/>
            <a:ext cx="2743200" cy="12954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971800" y="1447800"/>
            <a:ext cx="2971800" cy="12954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324600" y="1295400"/>
            <a:ext cx="2743200" cy="26670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52400" y="1447800"/>
            <a:ext cx="2590800" cy="5334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0" y="2286000"/>
            <a:ext cx="2667000" cy="4572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0" y="2819400"/>
            <a:ext cx="2667000" cy="12192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0" y="4114800"/>
            <a:ext cx="2743200" cy="12192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124200" y="3048000"/>
            <a:ext cx="2743200" cy="6858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124200" y="3810000"/>
            <a:ext cx="2895600" cy="6858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048000" y="4572000"/>
            <a:ext cx="2971800" cy="14478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p:cNvSpPr/>
          <p:nvPr/>
        </p:nvSpPr>
        <p:spPr>
          <a:xfrm>
            <a:off x="6629400" y="5257800"/>
            <a:ext cx="2514600" cy="838200"/>
          </a:xfrm>
          <a:prstGeom prst="round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643582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8"/>
                                        </p:tgtEl>
                                      </p:cBhvr>
                                    </p:animEffect>
                                    <p:set>
                                      <p:cBhvr>
                                        <p:cTn id="17" dur="1" fill="hold">
                                          <p:stCondLst>
                                            <p:cond delay="499"/>
                                          </p:stCondLst>
                                        </p:cTn>
                                        <p:tgtEl>
                                          <p:spTgt spid="1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1" nodeType="clickEffect">
                                  <p:stCondLst>
                                    <p:cond delay="0"/>
                                  </p:stCondLst>
                                  <p:childTnLst>
                                    <p:animEffect transition="out" filter="dissolve">
                                      <p:cBhvr>
                                        <p:cTn id="26" dur="500"/>
                                        <p:tgtEl>
                                          <p:spTgt spid="19"/>
                                        </p:tgtEl>
                                      </p:cBhvr>
                                    </p:animEffect>
                                    <p:set>
                                      <p:cBhvr>
                                        <p:cTn id="27" dur="1" fill="hold">
                                          <p:stCondLst>
                                            <p:cond delay="499"/>
                                          </p:stCondLst>
                                        </p:cTn>
                                        <p:tgtEl>
                                          <p:spTgt spid="1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20"/>
                                        </p:tgtEl>
                                      </p:cBhvr>
                                    </p:animEffect>
                                    <p:set>
                                      <p:cBhvr>
                                        <p:cTn id="32" dur="1" fill="hold">
                                          <p:stCondLst>
                                            <p:cond delay="499"/>
                                          </p:stCondLst>
                                        </p:cTn>
                                        <p:tgtEl>
                                          <p:spTgt spid="2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grpId="0" nodeType="clickEffect">
                                  <p:stCondLst>
                                    <p:cond delay="0"/>
                                  </p:stCondLst>
                                  <p:childTnLst>
                                    <p:animEffect transition="out" filter="blinds(horizontal)">
                                      <p:cBhvr>
                                        <p:cTn id="41" dur="500"/>
                                        <p:tgtEl>
                                          <p:spTgt spid="22"/>
                                        </p:tgtEl>
                                      </p:cBhvr>
                                    </p:animEffect>
                                    <p:set>
                                      <p:cBhvr>
                                        <p:cTn id="42" dur="1" fill="hold">
                                          <p:stCondLst>
                                            <p:cond delay="499"/>
                                          </p:stCondLst>
                                        </p:cTn>
                                        <p:tgtEl>
                                          <p:spTgt spid="2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grpId="0" nodeType="clickEffect">
                                  <p:stCondLst>
                                    <p:cond delay="0"/>
                                  </p:stCondLst>
                                  <p:childTnLst>
                                    <p:animEffect transition="out" filter="blinds(horizontal)">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3" presetClass="exit" presetSubtype="10" fill="hold" grpId="0" nodeType="clickEffect">
                                  <p:stCondLst>
                                    <p:cond delay="0"/>
                                  </p:stCondLst>
                                  <p:childTnLst>
                                    <p:animEffect transition="out" filter="blinds(horizontal)">
                                      <p:cBhvr>
                                        <p:cTn id="51" dur="500"/>
                                        <p:tgtEl>
                                          <p:spTgt spid="24"/>
                                        </p:tgtEl>
                                      </p:cBhvr>
                                    </p:animEffect>
                                    <p:set>
                                      <p:cBhvr>
                                        <p:cTn id="52" dur="1" fill="hold">
                                          <p:stCondLst>
                                            <p:cond delay="499"/>
                                          </p:stCondLst>
                                        </p:cTn>
                                        <p:tgtEl>
                                          <p:spTgt spid="2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3" presetClass="exit" presetSubtype="10" fill="hold" grpId="0" nodeType="clickEffect">
                                  <p:stCondLst>
                                    <p:cond delay="0"/>
                                  </p:stCondLst>
                                  <p:childTnLst>
                                    <p:animEffect transition="out" filter="blinds(horizontal)">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8" grpId="0" animBg="1"/>
      <p:bldP spid="19" grpId="0" animBg="1"/>
      <p:bldP spid="19" grpId="1" animBg="1"/>
      <p:bldP spid="20" grpId="0" animBg="1"/>
      <p:bldP spid="21" grpId="0" animBg="1"/>
      <p:bldP spid="22" grpId="0" animBg="1"/>
      <p:bldP spid="23" grpId="0" animBg="1"/>
      <p:bldP spid="24"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8</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pic>
        <p:nvPicPr>
          <p:cNvPr id="11" name="Picture 10" descr="Screen Shot 2014-02-14 at 11.38.1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1000"/>
            <a:ext cx="9144000" cy="5410200"/>
          </a:xfrm>
          <a:prstGeom prst="rect">
            <a:avLst/>
          </a:prstGeom>
        </p:spPr>
      </p:pic>
      <p:sp>
        <p:nvSpPr>
          <p:cNvPr id="15" name="Rectangle 14"/>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89901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80</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28600" y="2438400"/>
            <a:ext cx="6324600" cy="228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04800" y="2743200"/>
            <a:ext cx="6324600" cy="228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4-02-16 at 4.17.3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9600"/>
            <a:ext cx="9144000" cy="5486400"/>
          </a:xfrm>
          <a:prstGeom prst="rect">
            <a:avLst/>
          </a:prstGeom>
        </p:spPr>
      </p:pic>
      <p:sp>
        <p:nvSpPr>
          <p:cNvPr id="12" name="Rounded Rectangle 11"/>
          <p:cNvSpPr/>
          <p:nvPr/>
        </p:nvSpPr>
        <p:spPr>
          <a:xfrm>
            <a:off x="6629400" y="5257800"/>
            <a:ext cx="2514600" cy="838200"/>
          </a:xfrm>
          <a:prstGeom prst="round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458200" y="5562600"/>
            <a:ext cx="5334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endParaRPr lang="en-US" dirty="0"/>
          </a:p>
        </p:txBody>
      </p:sp>
      <p:sp>
        <p:nvSpPr>
          <p:cNvPr id="28" name="Oval 27"/>
          <p:cNvSpPr/>
          <p:nvPr/>
        </p:nvSpPr>
        <p:spPr>
          <a:xfrm>
            <a:off x="5486400" y="1828800"/>
            <a:ext cx="5334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30" name="Oval 29"/>
          <p:cNvSpPr/>
          <p:nvPr/>
        </p:nvSpPr>
        <p:spPr>
          <a:xfrm>
            <a:off x="457200" y="19050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a:t>
            </a:r>
            <a:endParaRPr lang="en-US" dirty="0"/>
          </a:p>
        </p:txBody>
      </p:sp>
      <p:sp>
        <p:nvSpPr>
          <p:cNvPr id="33" name="Oval 32"/>
          <p:cNvSpPr/>
          <p:nvPr/>
        </p:nvSpPr>
        <p:spPr>
          <a:xfrm>
            <a:off x="2209800" y="32766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a:t>
            </a:r>
            <a:endParaRPr lang="en-US" dirty="0"/>
          </a:p>
        </p:txBody>
      </p:sp>
      <p:sp>
        <p:nvSpPr>
          <p:cNvPr id="35" name="Oval 34"/>
          <p:cNvSpPr/>
          <p:nvPr/>
        </p:nvSpPr>
        <p:spPr>
          <a:xfrm>
            <a:off x="2209800" y="24384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39" name="Oval 38"/>
          <p:cNvSpPr/>
          <p:nvPr/>
        </p:nvSpPr>
        <p:spPr>
          <a:xfrm>
            <a:off x="457200" y="5029200"/>
            <a:ext cx="457200" cy="457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7</a:t>
            </a:r>
            <a:endParaRPr lang="en-US" dirty="0"/>
          </a:p>
        </p:txBody>
      </p:sp>
      <p:sp>
        <p:nvSpPr>
          <p:cNvPr id="26" name="Oval 25"/>
          <p:cNvSpPr/>
          <p:nvPr/>
        </p:nvSpPr>
        <p:spPr>
          <a:xfrm>
            <a:off x="4876800" y="4572000"/>
            <a:ext cx="5334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8</a:t>
            </a:r>
          </a:p>
        </p:txBody>
      </p:sp>
      <p:sp>
        <p:nvSpPr>
          <p:cNvPr id="41" name="Oval 40"/>
          <p:cNvSpPr/>
          <p:nvPr/>
        </p:nvSpPr>
        <p:spPr>
          <a:xfrm>
            <a:off x="8458200" y="3429000"/>
            <a:ext cx="533400" cy="533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sp>
        <p:nvSpPr>
          <p:cNvPr id="23" name="Rectangle 22"/>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920652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1" name="Rounded Rectangle 10"/>
          <p:cNvSpPr/>
          <p:nvPr/>
        </p:nvSpPr>
        <p:spPr>
          <a:xfrm>
            <a:off x="175260" y="685801"/>
            <a:ext cx="8793480" cy="54102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a:solidFill>
                  <a:schemeClr val="bg1"/>
                </a:solidFill>
              </a:rPr>
              <a:t>Avoid tight coupling between activities and fragments.</a:t>
            </a:r>
          </a:p>
          <a:p>
            <a:pPr marL="342900" indent="-342900">
              <a:spcBef>
                <a:spcPct val="20000"/>
              </a:spcBef>
              <a:spcAft>
                <a:spcPts val="600"/>
              </a:spcAft>
              <a:buBlip>
                <a:blip r:embed="rId4"/>
              </a:buBlip>
            </a:pPr>
            <a:r>
              <a:rPr lang="en-US" sz="2400" dirty="0">
                <a:solidFill>
                  <a:schemeClr val="bg1"/>
                </a:solidFill>
              </a:rPr>
              <a:t>Especially if you make the fragment “too aware” of its hosting activity and the other fragments that might (or might not) be present in the activity, you increase its complexity and reduce its reuse.</a:t>
            </a:r>
          </a:p>
          <a:p>
            <a:pPr marL="342900" indent="-342900">
              <a:spcBef>
                <a:spcPct val="20000"/>
              </a:spcBef>
              <a:spcAft>
                <a:spcPts val="600"/>
              </a:spcAft>
              <a:buBlip>
                <a:blip r:embed="rId4"/>
              </a:buBlip>
            </a:pPr>
            <a:r>
              <a:rPr lang="en-US" sz="2400" dirty="0">
                <a:solidFill>
                  <a:schemeClr val="bg1"/>
                </a:solidFill>
              </a:rPr>
              <a:t>On the other hand, activities typical need more awareness of the fragments they and other activities host</a:t>
            </a:r>
            <a:r>
              <a:rPr lang="en-US" sz="2400" dirty="0" smtClean="0">
                <a:solidFill>
                  <a:schemeClr val="bg1"/>
                </a:solidFill>
              </a:rPr>
              <a:t>.</a:t>
            </a:r>
          </a:p>
          <a:p>
            <a:pPr marL="342900" indent="-342900">
              <a:spcBef>
                <a:spcPct val="20000"/>
              </a:spcBef>
              <a:spcAft>
                <a:spcPts val="600"/>
              </a:spcAft>
              <a:buBlip>
                <a:blip r:embed="rId4"/>
              </a:buBlip>
            </a:pPr>
            <a:r>
              <a:rPr lang="en-US" sz="2400" dirty="0">
                <a:solidFill>
                  <a:srgbClr val="000000"/>
                </a:solidFill>
              </a:rPr>
              <a:t>Rather than having a fragment directly access the internals of a hosting activity, create a nested interface within the fragment defining a set of callback methods.</a:t>
            </a:r>
          </a:p>
          <a:p>
            <a:pPr>
              <a:spcBef>
                <a:spcPct val="20000"/>
              </a:spcBef>
              <a:spcAft>
                <a:spcPts val="600"/>
              </a:spcAft>
            </a:pPr>
            <a:endParaRPr lang="en-US" sz="2400" dirty="0">
              <a:solidFill>
                <a:schemeClr val="bg1"/>
              </a:solidFill>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i="1" dirty="0">
                <a:solidFill>
                  <a:srgbClr val="000000"/>
                </a:solidFill>
              </a:rPr>
              <a:t>Best Practices: Loose Coupling of Activities and Fragments</a:t>
            </a:r>
            <a:endParaRPr lang="en-US" sz="2800" b="1" dirty="0">
              <a:solidFill>
                <a:srgbClr val="000000"/>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81</a:t>
            </a:fld>
            <a:endParaRPr lang="en-US" sz="1000" dirty="0">
              <a:solidFill>
                <a:prstClr val="white"/>
              </a:solidFill>
              <a:latin typeface="Arial" pitchFamily="34" charset="0"/>
              <a:cs typeface="Arial" pitchFamily="34" charset="0"/>
            </a:endParaRPr>
          </a:p>
        </p:txBody>
      </p:sp>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834690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3200" b="1" dirty="0" smtClean="0">
                <a:solidFill>
                  <a:srgbClr val="000000"/>
                </a:solidFill>
                <a:latin typeface="Arial"/>
                <a:cs typeface="Arial"/>
              </a:rPr>
              <a:t>Topic #3</a:t>
            </a:r>
            <a:endParaRPr lang="en-US" sz="3200" b="1" dirty="0">
              <a:solidFill>
                <a:srgbClr val="000000"/>
              </a:solidFill>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82</a:t>
            </a:fld>
            <a:endParaRPr lang="en-US" sz="1000" dirty="0">
              <a:latin typeface="Arial" pitchFamily="34" charset="0"/>
              <a:cs typeface="Arial" pitchFamily="34" charset="0"/>
            </a:endParaRPr>
          </a:p>
        </p:txBody>
      </p:sp>
      <p:pic>
        <p:nvPicPr>
          <p:cNvPr id="15" name="Picture 5" descr="androids.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971800"/>
            <a:ext cx="5105400"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txBox="1">
            <a:spLocks/>
          </p:cNvSpPr>
          <p:nvPr/>
        </p:nvSpPr>
        <p:spPr>
          <a:xfrm>
            <a:off x="685800" y="2209800"/>
            <a:ext cx="7772400" cy="990600"/>
          </a:xfrm>
          <a:prstGeom prst="rect">
            <a:avLst/>
          </a:prstGeom>
        </p:spPr>
        <p:txBody>
          <a:bodyPr anchor="ctr">
            <a:normAutofit/>
          </a:bodyPr>
          <a:lstStyle/>
          <a:p>
            <a:pPr algn="ctr" fontAlgn="auto">
              <a:spcAft>
                <a:spcPts val="0"/>
              </a:spcAft>
              <a:defRPr/>
            </a:pPr>
            <a:r>
              <a:rPr lang="en-US" sz="3600" b="1" dirty="0" smtClean="0">
                <a:solidFill>
                  <a:schemeClr val="accent1">
                    <a:lumMod val="75000"/>
                  </a:schemeClr>
                </a:solidFill>
                <a:latin typeface="+mj-lt"/>
                <a:ea typeface="+mj-ea"/>
                <a:cs typeface="+mj-cs"/>
              </a:rPr>
              <a:t>Fragment Communication</a:t>
            </a:r>
            <a:endParaRPr lang="en-US" sz="3600" b="1" dirty="0">
              <a:solidFill>
                <a:schemeClr val="accent1">
                  <a:lumMod val="75000"/>
                </a:schemeClr>
              </a:solidFill>
              <a:latin typeface="+mj-lt"/>
              <a:ea typeface="+mj-ea"/>
              <a:cs typeface="+mj-cs"/>
            </a:endParaRPr>
          </a:p>
        </p:txBody>
      </p:sp>
      <p:sp>
        <p:nvSpPr>
          <p:cNvPr id="14" name="Rectangle 13"/>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786880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400" b="1" dirty="0" err="1" smtClean="0">
                <a:solidFill>
                  <a:schemeClr val="bg2">
                    <a:lumMod val="75000"/>
                  </a:schemeClr>
                </a:solidFill>
                <a:latin typeface="Arial" pitchFamily="34" charset="0"/>
                <a:cs typeface="Arial" pitchFamily="34" charset="0"/>
              </a:rPr>
              <a:t>Explaination</a:t>
            </a:r>
            <a:endParaRPr lang="en-US" sz="24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83</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28600" y="762000"/>
            <a:ext cx="8534400" cy="5262979"/>
          </a:xfrm>
          <a:prstGeom prst="rect">
            <a:avLst/>
          </a:prstGeom>
        </p:spPr>
        <p:txBody>
          <a:bodyPr wrap="square">
            <a:spAutoFit/>
          </a:bodyPr>
          <a:lstStyle/>
          <a:p>
            <a:pPr marL="457200" indent="-457200">
              <a:buFont typeface="+mj-ea"/>
              <a:buAutoNum type="circleNumDbPlain"/>
            </a:pPr>
            <a:r>
              <a:rPr lang="en-US" sz="2400" i="1" dirty="0" smtClean="0">
                <a:solidFill>
                  <a:srgbClr val="000000"/>
                </a:solidFill>
              </a:rPr>
              <a:t>Create two fragments with layouts</a:t>
            </a:r>
          </a:p>
          <a:p>
            <a:endParaRPr lang="en-US" sz="2400" i="1" dirty="0" smtClean="0">
              <a:solidFill>
                <a:srgbClr val="000000"/>
              </a:solidFill>
            </a:endParaRPr>
          </a:p>
          <a:p>
            <a:pPr marL="457200" indent="-457200">
              <a:buFont typeface="+mj-ea"/>
              <a:buAutoNum type="circleNumDbPlain"/>
            </a:pPr>
            <a:r>
              <a:rPr lang="en-US" sz="2400" i="1" dirty="0" smtClean="0">
                <a:solidFill>
                  <a:srgbClr val="000000"/>
                </a:solidFill>
              </a:rPr>
              <a:t>Add a button to fragment1 and a </a:t>
            </a:r>
            <a:r>
              <a:rPr lang="en-US" sz="2400" i="1" dirty="0" err="1" smtClean="0">
                <a:solidFill>
                  <a:srgbClr val="000000"/>
                </a:solidFill>
              </a:rPr>
              <a:t>textview</a:t>
            </a:r>
            <a:r>
              <a:rPr lang="en-US" sz="2400" i="1" dirty="0" smtClean="0">
                <a:solidFill>
                  <a:srgbClr val="000000"/>
                </a:solidFill>
              </a:rPr>
              <a:t> to fragment2</a:t>
            </a:r>
          </a:p>
          <a:p>
            <a:endParaRPr lang="en-US" sz="2400" i="1" dirty="0" smtClean="0">
              <a:solidFill>
                <a:srgbClr val="000000"/>
              </a:solidFill>
            </a:endParaRPr>
          </a:p>
          <a:p>
            <a:pPr marL="457200" indent="-457200">
              <a:buFont typeface="+mj-ea"/>
              <a:buAutoNum type="circleNumDbPlain"/>
            </a:pPr>
            <a:r>
              <a:rPr lang="en-US" sz="2400" i="1" dirty="0" smtClean="0">
                <a:solidFill>
                  <a:srgbClr val="000000"/>
                </a:solidFill>
              </a:rPr>
              <a:t>Add the </a:t>
            </a:r>
            <a:r>
              <a:rPr lang="en-US" sz="2400" i="1" dirty="0" err="1" smtClean="0">
                <a:solidFill>
                  <a:srgbClr val="000000"/>
                </a:solidFill>
              </a:rPr>
              <a:t>OnClick</a:t>
            </a:r>
            <a:r>
              <a:rPr lang="en-US" sz="2400" i="1" dirty="0" smtClean="0">
                <a:solidFill>
                  <a:srgbClr val="000000"/>
                </a:solidFill>
              </a:rPr>
              <a:t>() to fragment 1 and change data to fragment2</a:t>
            </a:r>
          </a:p>
          <a:p>
            <a:r>
              <a:rPr lang="en-US" sz="2400" i="1" dirty="0" smtClean="0">
                <a:solidFill>
                  <a:srgbClr val="000000"/>
                </a:solidFill>
              </a:rPr>
              <a:t>       to change the contents of the </a:t>
            </a:r>
            <a:r>
              <a:rPr lang="en-US" sz="2400" i="1" dirty="0" err="1" smtClean="0">
                <a:solidFill>
                  <a:srgbClr val="000000"/>
                </a:solidFill>
              </a:rPr>
              <a:t>textview</a:t>
            </a:r>
            <a:endParaRPr lang="en-US" sz="2400" i="1" dirty="0" smtClean="0">
              <a:solidFill>
                <a:srgbClr val="000000"/>
              </a:solidFill>
            </a:endParaRPr>
          </a:p>
          <a:p>
            <a:endParaRPr lang="en-US" sz="2400" i="1" dirty="0" smtClean="0">
              <a:solidFill>
                <a:srgbClr val="000000"/>
              </a:solidFill>
            </a:endParaRPr>
          </a:p>
          <a:p>
            <a:pPr marL="457200" indent="-457200">
              <a:buFont typeface="+mj-ea"/>
              <a:buAutoNum type="circleNumDbPlain" startAt="4"/>
            </a:pPr>
            <a:r>
              <a:rPr lang="en-US" sz="2400" i="1" dirty="0" smtClean="0">
                <a:solidFill>
                  <a:srgbClr val="000000"/>
                </a:solidFill>
              </a:rPr>
              <a:t>Create an interface called Communicator with a single method in fragment1 , when user clicks the button ,fire the event with the communicator object.</a:t>
            </a:r>
          </a:p>
          <a:p>
            <a:endParaRPr lang="en-US" sz="2400" i="1" dirty="0" smtClean="0">
              <a:solidFill>
                <a:srgbClr val="000000"/>
              </a:solidFill>
            </a:endParaRPr>
          </a:p>
          <a:p>
            <a:pPr marL="457200" indent="-457200">
              <a:buFont typeface="+mj-ea"/>
              <a:buAutoNum type="circleNumDbPlain" startAt="4"/>
            </a:pPr>
            <a:r>
              <a:rPr lang="en-US" sz="2400" i="1" dirty="0" smtClean="0">
                <a:solidFill>
                  <a:srgbClr val="000000"/>
                </a:solidFill>
              </a:rPr>
              <a:t>In the activity where you can handle the communicator’s method find the fragment2 and call its </a:t>
            </a:r>
            <a:r>
              <a:rPr lang="en-US" sz="2400" i="1" dirty="0" err="1" smtClean="0">
                <a:solidFill>
                  <a:srgbClr val="000000"/>
                </a:solidFill>
              </a:rPr>
              <a:t>changeData</a:t>
            </a:r>
            <a:r>
              <a:rPr lang="en-US" sz="2400" i="1" dirty="0" smtClean="0">
                <a:solidFill>
                  <a:srgbClr val="000000"/>
                </a:solidFill>
              </a:rPr>
              <a:t> to modify the UI based on events received from fragment1.</a:t>
            </a:r>
          </a:p>
        </p:txBody>
      </p:sp>
      <p:sp>
        <p:nvSpPr>
          <p:cNvPr id="14" name="Rectangle 13"/>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646826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a:solidFill>
                  <a:schemeClr val="bg2">
                    <a:lumMod val="75000"/>
                  </a:schemeClr>
                </a:solidFill>
                <a:latin typeface="Arial" pitchFamily="34" charset="0"/>
                <a:cs typeface="Arial" pitchFamily="34" charset="0"/>
              </a:rPr>
              <a:t>1</a:t>
            </a:r>
            <a:r>
              <a:rPr lang="en-US" sz="2800" b="1" dirty="0" smtClean="0">
                <a:solidFill>
                  <a:schemeClr val="bg2">
                    <a:lumMod val="75000"/>
                  </a:schemeClr>
                </a:solidFill>
                <a:latin typeface="Arial" pitchFamily="34" charset="0"/>
                <a:cs typeface="Arial" pitchFamily="34" charset="0"/>
              </a:rPr>
              <a:t>#Create New App</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84</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pic>
        <p:nvPicPr>
          <p:cNvPr id="11" name="Picture 10" descr="Screen Shot 2014-02-16 at 10.42.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609600"/>
            <a:ext cx="6388100" cy="5371345"/>
          </a:xfrm>
          <a:prstGeom prst="rect">
            <a:avLst/>
          </a:prstGeom>
        </p:spPr>
      </p:pic>
      <p:sp>
        <p:nvSpPr>
          <p:cNvPr id="12" name="Rectangle 1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671407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a:solidFill>
                  <a:schemeClr val="bg2">
                    <a:lumMod val="75000"/>
                  </a:schemeClr>
                </a:solidFill>
                <a:latin typeface="Arial" pitchFamily="34" charset="0"/>
                <a:cs typeface="Arial" pitchFamily="34" charset="0"/>
              </a:rPr>
              <a:t>2</a:t>
            </a:r>
            <a:r>
              <a:rPr lang="en-US" sz="2800" b="1" dirty="0" smtClean="0">
                <a:solidFill>
                  <a:schemeClr val="bg2">
                    <a:lumMod val="75000"/>
                  </a:schemeClr>
                </a:solidFill>
                <a:latin typeface="Arial" pitchFamily="34" charset="0"/>
                <a:cs typeface="Arial" pitchFamily="34" charset="0"/>
              </a:rPr>
              <a:t>#Create XML Design</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85</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pic>
        <p:nvPicPr>
          <p:cNvPr id="5" name="Picture 4" descr="Screen Shot 2014-02-16 at 11.02.1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9600"/>
            <a:ext cx="4759471" cy="5410200"/>
          </a:xfrm>
          <a:prstGeom prst="rect">
            <a:avLst/>
          </a:prstGeom>
        </p:spPr>
      </p:pic>
      <p:sp>
        <p:nvSpPr>
          <p:cNvPr id="10" name="Rectangle 9"/>
          <p:cNvSpPr/>
          <p:nvPr/>
        </p:nvSpPr>
        <p:spPr>
          <a:xfrm>
            <a:off x="4800600" y="685800"/>
            <a:ext cx="4572000" cy="3323987"/>
          </a:xfrm>
          <a:prstGeom prst="rect">
            <a:avLst/>
          </a:prstGeom>
        </p:spPr>
        <p:txBody>
          <a:bodyPr>
            <a:spAutoFit/>
          </a:bodyPr>
          <a:lstStyle/>
          <a:p>
            <a:r>
              <a:rPr lang="fr-FR" sz="1400" dirty="0">
                <a:solidFill>
                  <a:srgbClr val="008080"/>
                </a:solidFill>
                <a:latin typeface="Monaco"/>
              </a:rPr>
              <a:t>&lt;</a:t>
            </a:r>
            <a:r>
              <a:rPr lang="fr-FR" sz="1400" dirty="0" err="1">
                <a:solidFill>
                  <a:srgbClr val="3F7F7F"/>
                </a:solidFill>
                <a:latin typeface="Monaco"/>
              </a:rPr>
              <a:t>LinearLayout</a:t>
            </a:r>
            <a:r>
              <a:rPr lang="fr-FR" sz="1400" dirty="0">
                <a:solidFill>
                  <a:srgbClr val="3F7F7F"/>
                </a:solidFill>
                <a:latin typeface="Monaco"/>
              </a:rPr>
              <a:t> </a:t>
            </a:r>
            <a:r>
              <a:rPr lang="fr-FR" sz="1400" dirty="0" err="1">
                <a:solidFill>
                  <a:srgbClr val="7F007F"/>
                </a:solidFill>
                <a:latin typeface="Monaco"/>
              </a:rPr>
              <a:t>xmlns:android</a:t>
            </a:r>
            <a:r>
              <a:rPr lang="fr-FR" sz="1400" dirty="0">
                <a:solidFill>
                  <a:srgbClr val="000000"/>
                </a:solidFill>
                <a:latin typeface="Monaco"/>
              </a:rPr>
              <a:t>=</a:t>
            </a:r>
            <a:r>
              <a:rPr lang="fr-FR" sz="1400" i="1" dirty="0">
                <a:solidFill>
                  <a:srgbClr val="2A00FF"/>
                </a:solidFill>
                <a:latin typeface="Monaco"/>
              </a:rPr>
              <a:t>"http://</a:t>
            </a:r>
            <a:r>
              <a:rPr lang="fr-FR" sz="1400" i="1" dirty="0" err="1">
                <a:solidFill>
                  <a:srgbClr val="2A00FF"/>
                </a:solidFill>
                <a:latin typeface="Monaco"/>
              </a:rPr>
              <a:t>schemas.android.com</a:t>
            </a:r>
            <a:r>
              <a:rPr lang="fr-FR" sz="1400" i="1" dirty="0">
                <a:solidFill>
                  <a:srgbClr val="2A00FF"/>
                </a:solidFill>
                <a:latin typeface="Monaco"/>
              </a:rPr>
              <a:t>/</a:t>
            </a:r>
            <a:r>
              <a:rPr lang="fr-FR" sz="1400" i="1" dirty="0" err="1">
                <a:solidFill>
                  <a:srgbClr val="2A00FF"/>
                </a:solidFill>
                <a:latin typeface="Monaco"/>
              </a:rPr>
              <a:t>apk</a:t>
            </a:r>
            <a:r>
              <a:rPr lang="fr-FR" sz="1400" i="1" dirty="0">
                <a:solidFill>
                  <a:srgbClr val="2A00FF"/>
                </a:solidFill>
                <a:latin typeface="Monaco"/>
              </a:rPr>
              <a:t>/</a:t>
            </a:r>
            <a:r>
              <a:rPr lang="fr-FR" sz="1400" i="1" dirty="0" err="1">
                <a:solidFill>
                  <a:srgbClr val="2A00FF"/>
                </a:solidFill>
                <a:latin typeface="Monaco"/>
              </a:rPr>
              <a:t>res</a:t>
            </a:r>
            <a:r>
              <a:rPr lang="fr-FR" sz="1400" i="1" dirty="0">
                <a:solidFill>
                  <a:srgbClr val="2A00FF"/>
                </a:solidFill>
                <a:latin typeface="Monaco"/>
              </a:rPr>
              <a:t>/</a:t>
            </a:r>
            <a:r>
              <a:rPr lang="fr-FR" sz="1400" i="1" dirty="0" err="1">
                <a:solidFill>
                  <a:srgbClr val="2A00FF"/>
                </a:solidFill>
                <a:latin typeface="Monaco"/>
              </a:rPr>
              <a:t>android</a:t>
            </a:r>
            <a:r>
              <a:rPr lang="fr-FR" sz="1400" i="1" dirty="0">
                <a:solidFill>
                  <a:srgbClr val="2A00FF"/>
                </a:solidFill>
                <a:latin typeface="Monaco"/>
              </a:rPr>
              <a:t>"</a:t>
            </a:r>
          </a:p>
          <a:p>
            <a:r>
              <a:rPr lang="en-US" sz="1400" dirty="0">
                <a:latin typeface="Monaco"/>
              </a:rPr>
              <a:t>    </a:t>
            </a:r>
            <a:r>
              <a:rPr lang="en-US" sz="1400" dirty="0" err="1">
                <a:solidFill>
                  <a:srgbClr val="7F007F"/>
                </a:solidFill>
                <a:latin typeface="Monaco"/>
              </a:rPr>
              <a:t>android:layout_width</a:t>
            </a:r>
            <a:r>
              <a:rPr lang="en-US" sz="1400" dirty="0">
                <a:solidFill>
                  <a:srgbClr val="000000"/>
                </a:solidFill>
                <a:latin typeface="Monaco"/>
              </a:rPr>
              <a:t>=</a:t>
            </a:r>
            <a:r>
              <a:rPr lang="en-US" sz="1400" i="1" dirty="0">
                <a:solidFill>
                  <a:srgbClr val="2A00FF"/>
                </a:solidFill>
                <a:latin typeface="Monaco"/>
              </a:rPr>
              <a:t>"</a:t>
            </a:r>
            <a:r>
              <a:rPr lang="en-US" sz="1400" i="1" dirty="0" err="1">
                <a:solidFill>
                  <a:srgbClr val="2A00FF"/>
                </a:solidFill>
                <a:latin typeface="Monaco"/>
              </a:rPr>
              <a:t>match_parent</a:t>
            </a:r>
            <a:r>
              <a:rPr lang="en-US" sz="1400" i="1" dirty="0">
                <a:solidFill>
                  <a:srgbClr val="2A00FF"/>
                </a:solidFill>
                <a:latin typeface="Monaco"/>
              </a:rPr>
              <a:t>"</a:t>
            </a:r>
          </a:p>
          <a:p>
            <a:r>
              <a:rPr lang="en-US" sz="1400" dirty="0">
                <a:latin typeface="Monaco"/>
              </a:rPr>
              <a:t>    </a:t>
            </a:r>
            <a:r>
              <a:rPr lang="en-US" sz="1400" dirty="0" err="1">
                <a:solidFill>
                  <a:srgbClr val="7F007F"/>
                </a:solidFill>
                <a:latin typeface="Monaco"/>
              </a:rPr>
              <a:t>android:layout_height</a:t>
            </a:r>
            <a:r>
              <a:rPr lang="en-US" sz="1400" dirty="0">
                <a:solidFill>
                  <a:srgbClr val="000000"/>
                </a:solidFill>
                <a:latin typeface="Monaco"/>
              </a:rPr>
              <a:t>=</a:t>
            </a:r>
            <a:r>
              <a:rPr lang="en-US" sz="1400" i="1" dirty="0">
                <a:solidFill>
                  <a:srgbClr val="2A00FF"/>
                </a:solidFill>
                <a:latin typeface="Monaco"/>
              </a:rPr>
              <a:t>"</a:t>
            </a:r>
            <a:r>
              <a:rPr lang="en-US" sz="1400" i="1" dirty="0" err="1">
                <a:solidFill>
                  <a:srgbClr val="2A00FF"/>
                </a:solidFill>
                <a:latin typeface="Monaco"/>
              </a:rPr>
              <a:t>match_parent</a:t>
            </a:r>
            <a:r>
              <a:rPr lang="en-US" sz="1400" i="1" dirty="0">
                <a:solidFill>
                  <a:srgbClr val="2A00FF"/>
                </a:solidFill>
                <a:latin typeface="Monaco"/>
              </a:rPr>
              <a:t>"</a:t>
            </a:r>
          </a:p>
          <a:p>
            <a:r>
              <a:rPr lang="fr-FR" sz="1400" dirty="0">
                <a:latin typeface="Monaco"/>
              </a:rPr>
              <a:t>    </a:t>
            </a:r>
            <a:r>
              <a:rPr lang="fr-FR" sz="1400" dirty="0" err="1">
                <a:solidFill>
                  <a:srgbClr val="7F007F"/>
                </a:solidFill>
                <a:latin typeface="Monaco"/>
              </a:rPr>
              <a:t>android:orientation</a:t>
            </a:r>
            <a:r>
              <a:rPr lang="fr-FR" sz="1400" dirty="0">
                <a:solidFill>
                  <a:srgbClr val="000000"/>
                </a:solidFill>
                <a:latin typeface="Monaco"/>
              </a:rPr>
              <a:t>=</a:t>
            </a:r>
            <a:r>
              <a:rPr lang="fr-FR" sz="1400" i="1" dirty="0">
                <a:solidFill>
                  <a:srgbClr val="2A00FF"/>
                </a:solidFill>
                <a:latin typeface="Monaco"/>
              </a:rPr>
              <a:t>"vertical"</a:t>
            </a:r>
          </a:p>
          <a:p>
            <a:r>
              <a:rPr lang="en-US" sz="1400" dirty="0">
                <a:latin typeface="Monaco"/>
              </a:rPr>
              <a:t>    </a:t>
            </a:r>
            <a:r>
              <a:rPr lang="en-US" sz="1400" dirty="0" err="1">
                <a:solidFill>
                  <a:srgbClr val="7F007F"/>
                </a:solidFill>
                <a:latin typeface="Monaco"/>
              </a:rPr>
              <a:t>android:background</a:t>
            </a:r>
            <a:r>
              <a:rPr lang="en-US" sz="1400" dirty="0">
                <a:solidFill>
                  <a:srgbClr val="000000"/>
                </a:solidFill>
                <a:latin typeface="Monaco"/>
              </a:rPr>
              <a:t>=</a:t>
            </a:r>
            <a:r>
              <a:rPr lang="en-US" sz="1400" i="1" dirty="0">
                <a:solidFill>
                  <a:srgbClr val="2A00FF"/>
                </a:solidFill>
                <a:latin typeface="Monaco"/>
              </a:rPr>
              <a:t>"#FFBB00" </a:t>
            </a:r>
            <a:r>
              <a:rPr lang="en-US" sz="1400" i="1" dirty="0">
                <a:solidFill>
                  <a:srgbClr val="008080"/>
                </a:solidFill>
                <a:latin typeface="Monaco"/>
              </a:rPr>
              <a:t>&gt;</a:t>
            </a:r>
          </a:p>
          <a:p>
            <a:r>
              <a:rPr lang="en-US" sz="1400" dirty="0">
                <a:solidFill>
                  <a:srgbClr val="000000"/>
                </a:solidFill>
                <a:latin typeface="Monaco"/>
              </a:rPr>
              <a:t>    </a:t>
            </a:r>
          </a:p>
          <a:p>
            <a:r>
              <a:rPr lang="en-US" sz="1400" dirty="0">
                <a:solidFill>
                  <a:srgbClr val="008080"/>
                </a:solidFill>
                <a:latin typeface="Monaco"/>
              </a:rPr>
              <a:t>&lt;</a:t>
            </a:r>
            <a:r>
              <a:rPr lang="en-US" sz="1400" dirty="0">
                <a:solidFill>
                  <a:srgbClr val="3F7F7F"/>
                </a:solidFill>
                <a:latin typeface="Monaco"/>
              </a:rPr>
              <a:t>Button </a:t>
            </a:r>
            <a:r>
              <a:rPr lang="en-US" sz="1400" dirty="0" err="1">
                <a:solidFill>
                  <a:srgbClr val="7F007F"/>
                </a:solidFill>
                <a:latin typeface="Monaco"/>
              </a:rPr>
              <a:t>android:layout_width</a:t>
            </a:r>
            <a:r>
              <a:rPr lang="en-US" sz="1400" dirty="0">
                <a:solidFill>
                  <a:srgbClr val="000000"/>
                </a:solidFill>
                <a:latin typeface="Monaco"/>
              </a:rPr>
              <a:t>=</a:t>
            </a:r>
            <a:r>
              <a:rPr lang="en-US" sz="1400" i="1" dirty="0">
                <a:solidFill>
                  <a:srgbClr val="2A00FF"/>
                </a:solidFill>
                <a:latin typeface="Monaco"/>
              </a:rPr>
              <a:t>"</a:t>
            </a:r>
            <a:r>
              <a:rPr lang="en-US" sz="1400" i="1" dirty="0" err="1">
                <a:solidFill>
                  <a:srgbClr val="2A00FF"/>
                </a:solidFill>
                <a:latin typeface="Monaco"/>
              </a:rPr>
              <a:t>wrap_content</a:t>
            </a:r>
            <a:r>
              <a:rPr lang="en-US" sz="1400" i="1" dirty="0">
                <a:solidFill>
                  <a:srgbClr val="2A00FF"/>
                </a:solidFill>
                <a:latin typeface="Monaco"/>
              </a:rPr>
              <a:t>"</a:t>
            </a:r>
          </a:p>
          <a:p>
            <a:r>
              <a:rPr lang="en-US" sz="1400" dirty="0">
                <a:latin typeface="Monaco"/>
              </a:rPr>
              <a:t>    </a:t>
            </a:r>
            <a:r>
              <a:rPr lang="en-US" sz="1400" dirty="0" err="1">
                <a:solidFill>
                  <a:srgbClr val="7F007F"/>
                </a:solidFill>
                <a:latin typeface="Monaco"/>
              </a:rPr>
              <a:t>android:layout_height</a:t>
            </a:r>
            <a:r>
              <a:rPr lang="en-US" sz="1400" dirty="0">
                <a:solidFill>
                  <a:srgbClr val="000000"/>
                </a:solidFill>
                <a:latin typeface="Monaco"/>
              </a:rPr>
              <a:t>=</a:t>
            </a:r>
            <a:r>
              <a:rPr lang="en-US" sz="1400" i="1" dirty="0">
                <a:solidFill>
                  <a:srgbClr val="2A00FF"/>
                </a:solidFill>
                <a:latin typeface="Monaco"/>
              </a:rPr>
              <a:t>"</a:t>
            </a:r>
            <a:r>
              <a:rPr lang="en-US" sz="1400" i="1" dirty="0" err="1">
                <a:solidFill>
                  <a:srgbClr val="2A00FF"/>
                </a:solidFill>
                <a:latin typeface="Monaco"/>
              </a:rPr>
              <a:t>wrap_content</a:t>
            </a:r>
            <a:r>
              <a:rPr lang="en-US" sz="1400" i="1" dirty="0">
                <a:solidFill>
                  <a:srgbClr val="2A00FF"/>
                </a:solidFill>
                <a:latin typeface="Monaco"/>
              </a:rPr>
              <a:t>"</a:t>
            </a:r>
          </a:p>
          <a:p>
            <a:r>
              <a:rPr lang="fr-FR" sz="1400" dirty="0">
                <a:latin typeface="Monaco"/>
              </a:rPr>
              <a:t>    </a:t>
            </a:r>
            <a:r>
              <a:rPr lang="fr-FR" sz="1400" dirty="0" err="1">
                <a:solidFill>
                  <a:srgbClr val="7F007F"/>
                </a:solidFill>
                <a:latin typeface="Monaco"/>
              </a:rPr>
              <a:t>android:id</a:t>
            </a:r>
            <a:r>
              <a:rPr lang="fr-FR" sz="1400" dirty="0">
                <a:solidFill>
                  <a:srgbClr val="000000"/>
                </a:solidFill>
                <a:latin typeface="Monaco"/>
              </a:rPr>
              <a:t>=</a:t>
            </a:r>
            <a:r>
              <a:rPr lang="fr-FR" sz="1400" i="1" dirty="0">
                <a:solidFill>
                  <a:srgbClr val="2A00FF"/>
                </a:solidFill>
                <a:latin typeface="Monaco"/>
              </a:rPr>
              <a:t>"@+id/btn1"</a:t>
            </a:r>
          </a:p>
          <a:p>
            <a:r>
              <a:rPr lang="sv-SE" sz="1400" dirty="0">
                <a:latin typeface="Monaco"/>
              </a:rPr>
              <a:t>    </a:t>
            </a:r>
            <a:r>
              <a:rPr lang="sv-SE" sz="1400" u="sng" dirty="0" err="1">
                <a:solidFill>
                  <a:srgbClr val="7F007F"/>
                </a:solidFill>
                <a:latin typeface="Monaco"/>
              </a:rPr>
              <a:t>android:text</a:t>
            </a:r>
            <a:r>
              <a:rPr lang="sv-SE" sz="1400" u="sng" dirty="0">
                <a:solidFill>
                  <a:srgbClr val="000000"/>
                </a:solidFill>
                <a:latin typeface="Monaco"/>
              </a:rPr>
              <a:t>=</a:t>
            </a:r>
            <a:r>
              <a:rPr lang="sv-SE" sz="1400" i="1" u="sng" dirty="0">
                <a:solidFill>
                  <a:srgbClr val="2A00FF"/>
                </a:solidFill>
                <a:latin typeface="Monaco"/>
              </a:rPr>
              <a:t>"</a:t>
            </a:r>
            <a:r>
              <a:rPr lang="sv-SE" sz="1400" i="1" u="sng" dirty="0" err="1">
                <a:solidFill>
                  <a:srgbClr val="2A00FF"/>
                </a:solidFill>
                <a:latin typeface="Monaco"/>
              </a:rPr>
              <a:t>Click</a:t>
            </a:r>
            <a:r>
              <a:rPr lang="sv-SE" sz="1400" i="1" u="sng" dirty="0">
                <a:solidFill>
                  <a:srgbClr val="2A00FF"/>
                </a:solidFill>
                <a:latin typeface="Monaco"/>
              </a:rPr>
              <a:t> </a:t>
            </a:r>
            <a:r>
              <a:rPr lang="sv-SE" sz="1400" i="1" u="sng" dirty="0" err="1">
                <a:solidFill>
                  <a:srgbClr val="2A00FF"/>
                </a:solidFill>
                <a:latin typeface="Monaco"/>
              </a:rPr>
              <a:t>Me</a:t>
            </a:r>
            <a:r>
              <a:rPr lang="sv-SE" sz="1400" i="1" u="sng" dirty="0">
                <a:solidFill>
                  <a:srgbClr val="2A00FF"/>
                </a:solidFill>
                <a:latin typeface="Monaco"/>
              </a:rPr>
              <a:t>"</a:t>
            </a:r>
            <a:r>
              <a:rPr lang="sv-SE" sz="1400" i="1" u="sng" dirty="0">
                <a:solidFill>
                  <a:srgbClr val="008080"/>
                </a:solidFill>
                <a:latin typeface="Monaco"/>
              </a:rPr>
              <a:t>&gt;</a:t>
            </a:r>
          </a:p>
          <a:p>
            <a:r>
              <a:rPr lang="it-IT" sz="1400" dirty="0">
                <a:solidFill>
                  <a:srgbClr val="008080"/>
                </a:solidFill>
                <a:latin typeface="Monaco"/>
              </a:rPr>
              <a:t>&lt;/</a:t>
            </a:r>
            <a:r>
              <a:rPr lang="it-IT" sz="1400" dirty="0">
                <a:solidFill>
                  <a:srgbClr val="3F7F7F"/>
                </a:solidFill>
                <a:latin typeface="Monaco"/>
              </a:rPr>
              <a:t>Button</a:t>
            </a:r>
            <a:r>
              <a:rPr lang="it-IT" sz="1400" dirty="0" smtClean="0">
                <a:solidFill>
                  <a:srgbClr val="008080"/>
                </a:solidFill>
                <a:latin typeface="Monaco"/>
              </a:rPr>
              <a:t>&gt;</a:t>
            </a:r>
          </a:p>
          <a:p>
            <a:endParaRPr lang="it-IT" sz="1400" dirty="0">
              <a:solidFill>
                <a:srgbClr val="008080"/>
              </a:solidFill>
              <a:latin typeface="Monaco"/>
            </a:endParaRPr>
          </a:p>
          <a:p>
            <a:r>
              <a:rPr lang="en-US" sz="1400" dirty="0">
                <a:solidFill>
                  <a:srgbClr val="008080"/>
                </a:solidFill>
                <a:latin typeface="Monaco"/>
              </a:rPr>
              <a:t>&lt;/</a:t>
            </a:r>
            <a:r>
              <a:rPr lang="en-US" sz="1400" dirty="0" err="1">
                <a:solidFill>
                  <a:srgbClr val="3F7F7F"/>
                </a:solidFill>
                <a:latin typeface="Monaco"/>
              </a:rPr>
              <a:t>LinearLayout</a:t>
            </a:r>
            <a:r>
              <a:rPr lang="en-US" sz="1400" dirty="0">
                <a:solidFill>
                  <a:srgbClr val="008080"/>
                </a:solidFill>
                <a:latin typeface="Monaco"/>
              </a:rPr>
              <a:t>&gt;</a:t>
            </a:r>
            <a:endParaRPr lang="en-US" sz="1400" dirty="0"/>
          </a:p>
        </p:txBody>
      </p:sp>
      <p:sp>
        <p:nvSpPr>
          <p:cNvPr id="15" name="Rectangle 14"/>
          <p:cNvSpPr/>
          <p:nvPr/>
        </p:nvSpPr>
        <p:spPr>
          <a:xfrm>
            <a:off x="-145745"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8650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a:solidFill>
                  <a:schemeClr val="bg2">
                    <a:lumMod val="75000"/>
                  </a:schemeClr>
                </a:solidFill>
                <a:latin typeface="Arial" pitchFamily="34" charset="0"/>
                <a:cs typeface="Arial" pitchFamily="34" charset="0"/>
              </a:rPr>
              <a:t>3</a:t>
            </a:r>
            <a:r>
              <a:rPr lang="en-US" sz="2800" b="1" dirty="0" smtClean="0">
                <a:solidFill>
                  <a:schemeClr val="bg2">
                    <a:lumMod val="75000"/>
                  </a:schemeClr>
                </a:solidFill>
                <a:latin typeface="Arial" pitchFamily="34" charset="0"/>
                <a:cs typeface="Arial" pitchFamily="34" charset="0"/>
              </a:rPr>
              <a:t>#Create XML Design for </a:t>
            </a:r>
            <a:r>
              <a:rPr lang="en-US" sz="2800" b="1" dirty="0" err="1" smtClean="0">
                <a:solidFill>
                  <a:schemeClr val="bg2">
                    <a:lumMod val="75000"/>
                  </a:schemeClr>
                </a:solidFill>
                <a:latin typeface="Arial" pitchFamily="34" charset="0"/>
                <a:cs typeface="Arial" pitchFamily="34" charset="0"/>
              </a:rPr>
              <a:t>Fragment_two</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86</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pic>
        <p:nvPicPr>
          <p:cNvPr id="5" name="Picture 4" descr="Screen Shot 2014-02-16 at 11.02.1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9600"/>
            <a:ext cx="4759471" cy="5410200"/>
          </a:xfrm>
          <a:prstGeom prst="rect">
            <a:avLst/>
          </a:prstGeom>
        </p:spPr>
      </p:pic>
      <p:sp>
        <p:nvSpPr>
          <p:cNvPr id="10" name="Rectangle 9"/>
          <p:cNvSpPr/>
          <p:nvPr/>
        </p:nvSpPr>
        <p:spPr>
          <a:xfrm>
            <a:off x="4800600" y="685800"/>
            <a:ext cx="4572000" cy="2893100"/>
          </a:xfrm>
          <a:prstGeom prst="rect">
            <a:avLst/>
          </a:prstGeom>
        </p:spPr>
        <p:txBody>
          <a:bodyPr>
            <a:spAutoFit/>
          </a:bodyPr>
          <a:lstStyle/>
          <a:p>
            <a:r>
              <a:rPr lang="fr-FR" sz="1400" dirty="0">
                <a:solidFill>
                  <a:srgbClr val="008080"/>
                </a:solidFill>
                <a:latin typeface="Monaco"/>
              </a:rPr>
              <a:t>&lt;</a:t>
            </a:r>
            <a:r>
              <a:rPr lang="fr-FR" sz="1400" dirty="0" err="1">
                <a:solidFill>
                  <a:srgbClr val="3F7F7F"/>
                </a:solidFill>
                <a:latin typeface="Monaco"/>
              </a:rPr>
              <a:t>LinearLayout</a:t>
            </a:r>
            <a:r>
              <a:rPr lang="fr-FR" sz="1400" dirty="0">
                <a:solidFill>
                  <a:srgbClr val="3F7F7F"/>
                </a:solidFill>
                <a:latin typeface="Monaco"/>
              </a:rPr>
              <a:t> </a:t>
            </a:r>
            <a:r>
              <a:rPr lang="fr-FR" sz="1400" dirty="0" err="1">
                <a:solidFill>
                  <a:srgbClr val="7F007F"/>
                </a:solidFill>
                <a:latin typeface="Monaco"/>
              </a:rPr>
              <a:t>xmlns:android</a:t>
            </a:r>
            <a:r>
              <a:rPr lang="fr-FR" sz="1400" dirty="0">
                <a:solidFill>
                  <a:srgbClr val="000000"/>
                </a:solidFill>
                <a:latin typeface="Monaco"/>
              </a:rPr>
              <a:t>=</a:t>
            </a:r>
            <a:r>
              <a:rPr lang="fr-FR" sz="1400" i="1" dirty="0">
                <a:solidFill>
                  <a:srgbClr val="2A00FF"/>
                </a:solidFill>
                <a:latin typeface="Monaco"/>
              </a:rPr>
              <a:t>"http://</a:t>
            </a:r>
            <a:r>
              <a:rPr lang="fr-FR" sz="1400" i="1" dirty="0" err="1">
                <a:solidFill>
                  <a:srgbClr val="2A00FF"/>
                </a:solidFill>
                <a:latin typeface="Monaco"/>
              </a:rPr>
              <a:t>schemas.android.com</a:t>
            </a:r>
            <a:r>
              <a:rPr lang="fr-FR" sz="1400" i="1" dirty="0">
                <a:solidFill>
                  <a:srgbClr val="2A00FF"/>
                </a:solidFill>
                <a:latin typeface="Monaco"/>
              </a:rPr>
              <a:t>/</a:t>
            </a:r>
            <a:r>
              <a:rPr lang="fr-FR" sz="1400" i="1" dirty="0" err="1">
                <a:solidFill>
                  <a:srgbClr val="2A00FF"/>
                </a:solidFill>
                <a:latin typeface="Monaco"/>
              </a:rPr>
              <a:t>apk</a:t>
            </a:r>
            <a:r>
              <a:rPr lang="fr-FR" sz="1400" i="1" dirty="0">
                <a:solidFill>
                  <a:srgbClr val="2A00FF"/>
                </a:solidFill>
                <a:latin typeface="Monaco"/>
              </a:rPr>
              <a:t>/</a:t>
            </a:r>
            <a:r>
              <a:rPr lang="fr-FR" sz="1400" i="1" dirty="0" err="1">
                <a:solidFill>
                  <a:srgbClr val="2A00FF"/>
                </a:solidFill>
                <a:latin typeface="Monaco"/>
              </a:rPr>
              <a:t>res</a:t>
            </a:r>
            <a:r>
              <a:rPr lang="fr-FR" sz="1400" i="1" dirty="0">
                <a:solidFill>
                  <a:srgbClr val="2A00FF"/>
                </a:solidFill>
                <a:latin typeface="Monaco"/>
              </a:rPr>
              <a:t>/</a:t>
            </a:r>
            <a:r>
              <a:rPr lang="fr-FR" sz="1400" i="1" dirty="0" err="1">
                <a:solidFill>
                  <a:srgbClr val="2A00FF"/>
                </a:solidFill>
                <a:latin typeface="Monaco"/>
              </a:rPr>
              <a:t>android</a:t>
            </a:r>
            <a:r>
              <a:rPr lang="fr-FR" sz="1400" i="1" dirty="0">
                <a:solidFill>
                  <a:srgbClr val="2A00FF"/>
                </a:solidFill>
                <a:latin typeface="Monaco"/>
              </a:rPr>
              <a:t>"</a:t>
            </a:r>
          </a:p>
          <a:p>
            <a:r>
              <a:rPr lang="en-US" sz="1400" dirty="0">
                <a:latin typeface="Monaco"/>
              </a:rPr>
              <a:t>    </a:t>
            </a:r>
            <a:r>
              <a:rPr lang="en-US" sz="1400" dirty="0" err="1">
                <a:solidFill>
                  <a:srgbClr val="7F007F"/>
                </a:solidFill>
                <a:latin typeface="Monaco"/>
              </a:rPr>
              <a:t>android:layout_width</a:t>
            </a:r>
            <a:r>
              <a:rPr lang="en-US" sz="1400" dirty="0">
                <a:solidFill>
                  <a:srgbClr val="000000"/>
                </a:solidFill>
                <a:latin typeface="Monaco"/>
              </a:rPr>
              <a:t>=</a:t>
            </a:r>
            <a:r>
              <a:rPr lang="en-US" sz="1400" i="1" dirty="0">
                <a:solidFill>
                  <a:srgbClr val="2A00FF"/>
                </a:solidFill>
                <a:latin typeface="Monaco"/>
              </a:rPr>
              <a:t>"</a:t>
            </a:r>
            <a:r>
              <a:rPr lang="en-US" sz="1400" i="1" dirty="0" err="1">
                <a:solidFill>
                  <a:srgbClr val="2A00FF"/>
                </a:solidFill>
                <a:latin typeface="Monaco"/>
              </a:rPr>
              <a:t>match_parent</a:t>
            </a:r>
            <a:r>
              <a:rPr lang="en-US" sz="1400" i="1" dirty="0">
                <a:solidFill>
                  <a:srgbClr val="2A00FF"/>
                </a:solidFill>
                <a:latin typeface="Monaco"/>
              </a:rPr>
              <a:t>"</a:t>
            </a:r>
          </a:p>
          <a:p>
            <a:r>
              <a:rPr lang="en-US" sz="1400" dirty="0">
                <a:latin typeface="Monaco"/>
              </a:rPr>
              <a:t>    </a:t>
            </a:r>
            <a:r>
              <a:rPr lang="en-US" sz="1400" dirty="0" err="1">
                <a:solidFill>
                  <a:srgbClr val="7F007F"/>
                </a:solidFill>
                <a:latin typeface="Monaco"/>
              </a:rPr>
              <a:t>android:layout_height</a:t>
            </a:r>
            <a:r>
              <a:rPr lang="en-US" sz="1400" dirty="0">
                <a:solidFill>
                  <a:srgbClr val="000000"/>
                </a:solidFill>
                <a:latin typeface="Monaco"/>
              </a:rPr>
              <a:t>=</a:t>
            </a:r>
            <a:r>
              <a:rPr lang="en-US" sz="1400" i="1" dirty="0">
                <a:solidFill>
                  <a:srgbClr val="2A00FF"/>
                </a:solidFill>
                <a:latin typeface="Monaco"/>
              </a:rPr>
              <a:t>"</a:t>
            </a:r>
            <a:r>
              <a:rPr lang="en-US" sz="1400" i="1" dirty="0" err="1">
                <a:solidFill>
                  <a:srgbClr val="2A00FF"/>
                </a:solidFill>
                <a:latin typeface="Monaco"/>
              </a:rPr>
              <a:t>match_parent</a:t>
            </a:r>
            <a:r>
              <a:rPr lang="en-US" sz="1400" i="1" dirty="0">
                <a:solidFill>
                  <a:srgbClr val="2A00FF"/>
                </a:solidFill>
                <a:latin typeface="Monaco"/>
              </a:rPr>
              <a:t>"</a:t>
            </a:r>
          </a:p>
          <a:p>
            <a:r>
              <a:rPr lang="fr-FR" sz="1400" dirty="0">
                <a:latin typeface="Monaco"/>
              </a:rPr>
              <a:t>    </a:t>
            </a:r>
            <a:r>
              <a:rPr lang="fr-FR" sz="1400" dirty="0" err="1">
                <a:solidFill>
                  <a:srgbClr val="7F007F"/>
                </a:solidFill>
                <a:latin typeface="Monaco"/>
              </a:rPr>
              <a:t>android:orientation</a:t>
            </a:r>
            <a:r>
              <a:rPr lang="fr-FR" sz="1400" dirty="0">
                <a:solidFill>
                  <a:srgbClr val="000000"/>
                </a:solidFill>
                <a:latin typeface="Monaco"/>
              </a:rPr>
              <a:t>=</a:t>
            </a:r>
            <a:r>
              <a:rPr lang="fr-FR" sz="1400" i="1" dirty="0">
                <a:solidFill>
                  <a:srgbClr val="2A00FF"/>
                </a:solidFill>
                <a:latin typeface="Monaco"/>
              </a:rPr>
              <a:t>"vertical"</a:t>
            </a:r>
          </a:p>
          <a:p>
            <a:r>
              <a:rPr lang="en-US" sz="1400" dirty="0">
                <a:latin typeface="Monaco"/>
              </a:rPr>
              <a:t>    </a:t>
            </a:r>
            <a:r>
              <a:rPr lang="en-US" sz="1400" dirty="0" err="1">
                <a:solidFill>
                  <a:srgbClr val="7F007F"/>
                </a:solidFill>
                <a:latin typeface="Monaco"/>
              </a:rPr>
              <a:t>android:background</a:t>
            </a:r>
            <a:r>
              <a:rPr lang="en-US" sz="1400" dirty="0">
                <a:solidFill>
                  <a:srgbClr val="000000"/>
                </a:solidFill>
                <a:latin typeface="Monaco"/>
              </a:rPr>
              <a:t>=</a:t>
            </a:r>
            <a:r>
              <a:rPr lang="en-US" sz="1400" i="1" dirty="0">
                <a:solidFill>
                  <a:srgbClr val="2A00FF"/>
                </a:solidFill>
                <a:latin typeface="Monaco"/>
              </a:rPr>
              <a:t>"#99CC00" </a:t>
            </a:r>
            <a:r>
              <a:rPr lang="en-US" sz="1400" i="1" dirty="0">
                <a:solidFill>
                  <a:srgbClr val="008080"/>
                </a:solidFill>
                <a:latin typeface="Monaco"/>
              </a:rPr>
              <a:t>&gt;</a:t>
            </a:r>
          </a:p>
          <a:p>
            <a:r>
              <a:rPr lang="en-US" sz="1400" dirty="0">
                <a:solidFill>
                  <a:srgbClr val="000000"/>
                </a:solidFill>
                <a:latin typeface="Monaco"/>
              </a:rPr>
              <a:t>    </a:t>
            </a:r>
          </a:p>
          <a:p>
            <a:r>
              <a:rPr lang="pl-PL" sz="1400" dirty="0">
                <a:solidFill>
                  <a:srgbClr val="008080"/>
                </a:solidFill>
                <a:latin typeface="Monaco"/>
              </a:rPr>
              <a:t>&lt;</a:t>
            </a:r>
            <a:r>
              <a:rPr lang="pl-PL" sz="1400" dirty="0" err="1">
                <a:solidFill>
                  <a:srgbClr val="3F7F7F"/>
                </a:solidFill>
                <a:latin typeface="Monaco"/>
              </a:rPr>
              <a:t>TextView</a:t>
            </a:r>
            <a:r>
              <a:rPr lang="pl-PL" sz="1400" dirty="0">
                <a:solidFill>
                  <a:srgbClr val="3F7F7F"/>
                </a:solidFill>
                <a:latin typeface="Monaco"/>
              </a:rPr>
              <a:t> </a:t>
            </a:r>
          </a:p>
          <a:p>
            <a:r>
              <a:rPr lang="en-US" sz="1400" dirty="0">
                <a:latin typeface="Monaco"/>
              </a:rPr>
              <a:t>    </a:t>
            </a:r>
            <a:r>
              <a:rPr lang="en-US" sz="1400" dirty="0" err="1">
                <a:solidFill>
                  <a:srgbClr val="7F007F"/>
                </a:solidFill>
                <a:latin typeface="Monaco"/>
              </a:rPr>
              <a:t>android:layout_width</a:t>
            </a:r>
            <a:r>
              <a:rPr lang="en-US" sz="1400" dirty="0">
                <a:solidFill>
                  <a:srgbClr val="000000"/>
                </a:solidFill>
                <a:latin typeface="Monaco"/>
              </a:rPr>
              <a:t>=</a:t>
            </a:r>
            <a:r>
              <a:rPr lang="en-US" sz="1400" i="1" dirty="0">
                <a:solidFill>
                  <a:srgbClr val="2A00FF"/>
                </a:solidFill>
                <a:latin typeface="Monaco"/>
              </a:rPr>
              <a:t>"</a:t>
            </a:r>
            <a:r>
              <a:rPr lang="en-US" sz="1400" i="1" dirty="0" err="1">
                <a:solidFill>
                  <a:srgbClr val="2A00FF"/>
                </a:solidFill>
                <a:latin typeface="Monaco"/>
              </a:rPr>
              <a:t>match_parent</a:t>
            </a:r>
            <a:r>
              <a:rPr lang="en-US" sz="1400" i="1" dirty="0">
                <a:solidFill>
                  <a:srgbClr val="2A00FF"/>
                </a:solidFill>
                <a:latin typeface="Monaco"/>
              </a:rPr>
              <a:t>"</a:t>
            </a:r>
          </a:p>
          <a:p>
            <a:r>
              <a:rPr lang="en-US" sz="1400" dirty="0">
                <a:latin typeface="Monaco"/>
              </a:rPr>
              <a:t>    </a:t>
            </a:r>
            <a:r>
              <a:rPr lang="en-US" sz="1400" dirty="0" err="1">
                <a:solidFill>
                  <a:srgbClr val="7F007F"/>
                </a:solidFill>
                <a:latin typeface="Monaco"/>
              </a:rPr>
              <a:t>android:layout_height</a:t>
            </a:r>
            <a:r>
              <a:rPr lang="en-US" sz="1400" dirty="0">
                <a:solidFill>
                  <a:srgbClr val="000000"/>
                </a:solidFill>
                <a:latin typeface="Monaco"/>
              </a:rPr>
              <a:t>=</a:t>
            </a:r>
            <a:r>
              <a:rPr lang="en-US" sz="1400" i="1" dirty="0">
                <a:solidFill>
                  <a:srgbClr val="2A00FF"/>
                </a:solidFill>
                <a:latin typeface="Monaco"/>
              </a:rPr>
              <a:t>"</a:t>
            </a:r>
            <a:r>
              <a:rPr lang="en-US" sz="1400" i="1" dirty="0" err="1">
                <a:solidFill>
                  <a:srgbClr val="2A00FF"/>
                </a:solidFill>
                <a:latin typeface="Monaco"/>
              </a:rPr>
              <a:t>wrap_content</a:t>
            </a:r>
            <a:r>
              <a:rPr lang="en-US" sz="1400" i="1" dirty="0">
                <a:solidFill>
                  <a:srgbClr val="2A00FF"/>
                </a:solidFill>
                <a:latin typeface="Monaco"/>
              </a:rPr>
              <a:t>"</a:t>
            </a:r>
          </a:p>
          <a:p>
            <a:r>
              <a:rPr lang="en-US" sz="1400" dirty="0">
                <a:latin typeface="Monaco"/>
              </a:rPr>
              <a:t>    </a:t>
            </a:r>
            <a:r>
              <a:rPr lang="en-US" sz="1400" dirty="0" err="1">
                <a:solidFill>
                  <a:srgbClr val="7F007F"/>
                </a:solidFill>
                <a:latin typeface="Monaco"/>
              </a:rPr>
              <a:t>android:id</a:t>
            </a:r>
            <a:r>
              <a:rPr lang="en-US" sz="1400" dirty="0">
                <a:solidFill>
                  <a:srgbClr val="000000"/>
                </a:solidFill>
                <a:latin typeface="Monaco"/>
              </a:rPr>
              <a:t>=</a:t>
            </a:r>
            <a:r>
              <a:rPr lang="en-US" sz="1400" i="1" dirty="0">
                <a:solidFill>
                  <a:srgbClr val="2A00FF"/>
                </a:solidFill>
                <a:latin typeface="Monaco"/>
              </a:rPr>
              <a:t>"@+id/</a:t>
            </a:r>
            <a:r>
              <a:rPr lang="en-US" sz="1400" i="1" dirty="0" err="1">
                <a:solidFill>
                  <a:srgbClr val="2A00FF"/>
                </a:solidFill>
                <a:latin typeface="Monaco"/>
              </a:rPr>
              <a:t>tvDisplay</a:t>
            </a:r>
            <a:r>
              <a:rPr lang="en-US" sz="1400" i="1" dirty="0">
                <a:solidFill>
                  <a:srgbClr val="2A00FF"/>
                </a:solidFill>
                <a:latin typeface="Monaco"/>
              </a:rPr>
              <a:t>"</a:t>
            </a:r>
            <a:r>
              <a:rPr lang="en-US" sz="1400" i="1" dirty="0">
                <a:solidFill>
                  <a:srgbClr val="008080"/>
                </a:solidFill>
                <a:latin typeface="Monaco"/>
              </a:rPr>
              <a:t>/</a:t>
            </a:r>
            <a:r>
              <a:rPr lang="en-US" sz="1400" i="1" dirty="0" smtClean="0">
                <a:solidFill>
                  <a:srgbClr val="008080"/>
                </a:solidFill>
                <a:latin typeface="Monaco"/>
              </a:rPr>
              <a:t>&gt;</a:t>
            </a:r>
          </a:p>
          <a:p>
            <a:endParaRPr lang="en-US" sz="1400" i="1" dirty="0">
              <a:solidFill>
                <a:srgbClr val="008080"/>
              </a:solidFill>
              <a:latin typeface="Monaco"/>
            </a:endParaRPr>
          </a:p>
          <a:p>
            <a:r>
              <a:rPr lang="en-US" sz="1400" dirty="0">
                <a:solidFill>
                  <a:srgbClr val="008080"/>
                </a:solidFill>
                <a:latin typeface="Monaco"/>
              </a:rPr>
              <a:t>&lt;/</a:t>
            </a:r>
            <a:r>
              <a:rPr lang="en-US" sz="1400" dirty="0" err="1">
                <a:solidFill>
                  <a:srgbClr val="3F7F7F"/>
                </a:solidFill>
                <a:latin typeface="Monaco"/>
              </a:rPr>
              <a:t>LinearLayout</a:t>
            </a:r>
            <a:r>
              <a:rPr lang="en-US" sz="1400" dirty="0">
                <a:solidFill>
                  <a:srgbClr val="008080"/>
                </a:solidFill>
                <a:latin typeface="Monaco"/>
              </a:rPr>
              <a:t>&gt;</a:t>
            </a:r>
            <a:endParaRPr lang="en-US" sz="1400" dirty="0"/>
          </a:p>
        </p:txBody>
      </p:sp>
      <p:sp>
        <p:nvSpPr>
          <p:cNvPr id="14" name="Rectangle 13"/>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215825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a:solidFill>
                  <a:schemeClr val="bg2">
                    <a:lumMod val="75000"/>
                  </a:schemeClr>
                </a:solidFill>
                <a:latin typeface="Arial" pitchFamily="34" charset="0"/>
                <a:cs typeface="Arial" pitchFamily="34" charset="0"/>
              </a:rPr>
              <a:t>4</a:t>
            </a:r>
            <a:r>
              <a:rPr lang="en-US" sz="2800" b="1" dirty="0" smtClean="0">
                <a:solidFill>
                  <a:schemeClr val="bg2">
                    <a:lumMod val="75000"/>
                  </a:schemeClr>
                </a:solidFill>
                <a:latin typeface="Arial" pitchFamily="34" charset="0"/>
                <a:cs typeface="Arial" pitchFamily="34" charset="0"/>
              </a:rPr>
              <a:t>#Create </a:t>
            </a:r>
            <a:r>
              <a:rPr lang="en-US" sz="2800" b="1" dirty="0" err="1" smtClean="0">
                <a:solidFill>
                  <a:schemeClr val="bg2">
                    <a:lumMod val="75000"/>
                  </a:schemeClr>
                </a:solidFill>
                <a:latin typeface="Arial" pitchFamily="34" charset="0"/>
                <a:cs typeface="Arial" pitchFamily="34" charset="0"/>
              </a:rPr>
              <a:t>FragmentOne.java</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87</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pic>
        <p:nvPicPr>
          <p:cNvPr id="5" name="Picture 4" descr="Screen Shot 2014-02-16 at 10.42.1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71500"/>
            <a:ext cx="9144000" cy="5715000"/>
          </a:xfrm>
          <a:prstGeom prst="rect">
            <a:avLst/>
          </a:prstGeom>
        </p:spPr>
      </p:pic>
      <p:sp>
        <p:nvSpPr>
          <p:cNvPr id="12" name="Rectangle 11"/>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239418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hr-HR" sz="2800" b="1" dirty="0" smtClean="0">
                <a:solidFill>
                  <a:srgbClr val="000000"/>
                </a:solidFill>
              </a:rPr>
              <a:t>4#Update FragmentOne.java</a:t>
            </a:r>
            <a:endParaRPr lang="en-US" sz="2800" b="1" dirty="0">
              <a:solidFill>
                <a:srgbClr val="000000"/>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88</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28600" y="762000"/>
            <a:ext cx="8534400" cy="4955203"/>
          </a:xfrm>
          <a:prstGeom prst="rect">
            <a:avLst/>
          </a:prstGeom>
        </p:spPr>
        <p:txBody>
          <a:bodyPr wrap="square">
            <a:spAutoFit/>
          </a:bodyPr>
          <a:lstStyle/>
          <a:p>
            <a:r>
              <a:rPr lang="en-US" b="1" dirty="0">
                <a:solidFill>
                  <a:srgbClr val="7F0055"/>
                </a:solidFill>
                <a:latin typeface="Monaco"/>
              </a:rPr>
              <a:t>public</a:t>
            </a:r>
            <a:r>
              <a:rPr lang="en-US" b="1" dirty="0">
                <a:solidFill>
                  <a:srgbClr val="000000"/>
                </a:solidFill>
                <a:latin typeface="Monaco"/>
              </a:rPr>
              <a:t> </a:t>
            </a:r>
            <a:r>
              <a:rPr lang="en-US" b="1" dirty="0">
                <a:solidFill>
                  <a:srgbClr val="7F0055"/>
                </a:solidFill>
                <a:latin typeface="Monaco"/>
              </a:rPr>
              <a:t>class</a:t>
            </a:r>
            <a:r>
              <a:rPr lang="en-US" b="1" dirty="0">
                <a:solidFill>
                  <a:srgbClr val="000000"/>
                </a:solidFill>
                <a:latin typeface="Monaco"/>
              </a:rPr>
              <a:t> </a:t>
            </a:r>
            <a:r>
              <a:rPr lang="en-US" b="1" dirty="0" err="1">
                <a:solidFill>
                  <a:srgbClr val="000000"/>
                </a:solidFill>
                <a:latin typeface="Monaco"/>
              </a:rPr>
              <a:t>FragmentOne</a:t>
            </a:r>
            <a:r>
              <a:rPr lang="en-US" b="1" dirty="0">
                <a:solidFill>
                  <a:srgbClr val="000000"/>
                </a:solidFill>
                <a:latin typeface="Monaco"/>
              </a:rPr>
              <a:t> </a:t>
            </a:r>
            <a:r>
              <a:rPr lang="en-US" b="1" dirty="0">
                <a:solidFill>
                  <a:srgbClr val="7F0055"/>
                </a:solidFill>
                <a:latin typeface="Monaco"/>
              </a:rPr>
              <a:t>extends</a:t>
            </a:r>
            <a:r>
              <a:rPr lang="en-US" b="1" dirty="0">
                <a:solidFill>
                  <a:srgbClr val="000000"/>
                </a:solidFill>
                <a:latin typeface="Monaco"/>
              </a:rPr>
              <a:t> Fragment </a:t>
            </a:r>
            <a:r>
              <a:rPr lang="en-US" sz="2000" b="1" dirty="0" smtClean="0">
                <a:solidFill>
                  <a:srgbClr val="000000"/>
                </a:solidFill>
                <a:latin typeface="Monaco"/>
              </a:rPr>
              <a:t>{</a:t>
            </a:r>
          </a:p>
          <a:p>
            <a:r>
              <a:rPr lang="en-US" sz="2000" b="1" i="1" dirty="0" smtClean="0">
                <a:solidFill>
                  <a:schemeClr val="accent2">
                    <a:lumMod val="75000"/>
                  </a:schemeClr>
                </a:solidFill>
                <a:latin typeface="Monaco"/>
              </a:rPr>
              <a:t>//STEP 1:EXTEND THE CLASS WITH FRAGMENT </a:t>
            </a:r>
            <a:endParaRPr lang="en-US" sz="2000" b="1" i="1" dirty="0">
              <a:solidFill>
                <a:schemeClr val="accent2">
                  <a:lumMod val="75000"/>
                </a:schemeClr>
              </a:solidFill>
              <a:latin typeface="Monaco"/>
            </a:endParaRPr>
          </a:p>
          <a:p>
            <a:endParaRPr lang="en-US" sz="2000" b="1" dirty="0" smtClean="0">
              <a:solidFill>
                <a:schemeClr val="accent2">
                  <a:lumMod val="75000"/>
                </a:schemeClr>
              </a:solidFill>
              <a:latin typeface="Monaco"/>
            </a:endParaRPr>
          </a:p>
          <a:p>
            <a:endParaRPr lang="en-US" sz="2000" b="1" dirty="0" smtClean="0">
              <a:solidFill>
                <a:schemeClr val="accent2">
                  <a:lumMod val="75000"/>
                </a:schemeClr>
              </a:solidFill>
              <a:latin typeface="Monaco"/>
            </a:endParaRPr>
          </a:p>
          <a:p>
            <a:r>
              <a:rPr lang="en-US" sz="2000" b="1" i="1" dirty="0" smtClean="0">
                <a:solidFill>
                  <a:srgbClr val="953735"/>
                </a:solidFill>
                <a:latin typeface="Monaco"/>
              </a:rPr>
              <a:t>//STEP 2:RI</a:t>
            </a:r>
            <a:r>
              <a:rPr lang="en-US" sz="2000" b="1" dirty="0" smtClean="0">
                <a:solidFill>
                  <a:srgbClr val="953735"/>
                </a:solidFill>
                <a:latin typeface="Monaco"/>
              </a:rPr>
              <a:t>GHT CLICK-&gt;SOURCE-&gt;OVERRIDE_UNIMTD-&gt;ADD </a:t>
            </a:r>
            <a:r>
              <a:rPr lang="en-US" sz="2000" b="1" dirty="0" err="1" smtClean="0">
                <a:solidFill>
                  <a:srgbClr val="953735"/>
                </a:solidFill>
                <a:latin typeface="Monaco"/>
              </a:rPr>
              <a:t>OnCreateView</a:t>
            </a:r>
            <a:r>
              <a:rPr lang="en-US" sz="2000" b="1" dirty="0" smtClean="0">
                <a:solidFill>
                  <a:srgbClr val="953735"/>
                </a:solidFill>
                <a:latin typeface="Monaco"/>
              </a:rPr>
              <a:t>()</a:t>
            </a:r>
            <a:endParaRPr lang="en-US" sz="2000" b="1" dirty="0">
              <a:solidFill>
                <a:srgbClr val="000000"/>
              </a:solidFill>
              <a:latin typeface="Monaco"/>
            </a:endParaRPr>
          </a:p>
          <a:p>
            <a:r>
              <a:rPr lang="en-US" sz="2000" dirty="0">
                <a:solidFill>
                  <a:srgbClr val="000000"/>
                </a:solidFill>
                <a:latin typeface="Monaco"/>
              </a:rPr>
              <a:t>   </a:t>
            </a:r>
            <a:r>
              <a:rPr lang="en-US" dirty="0">
                <a:solidFill>
                  <a:srgbClr val="646464"/>
                </a:solidFill>
                <a:latin typeface="Monaco"/>
              </a:rPr>
              <a:t>@Override</a:t>
            </a:r>
          </a:p>
          <a:p>
            <a:r>
              <a:rPr lang="en-US" dirty="0">
                <a:solidFill>
                  <a:srgbClr val="000000"/>
                </a:solidFill>
                <a:latin typeface="Monaco"/>
              </a:rPr>
              <a:t>   </a:t>
            </a:r>
            <a:r>
              <a:rPr lang="en-US" b="1" dirty="0">
                <a:solidFill>
                  <a:srgbClr val="7F0055"/>
                </a:solidFill>
                <a:latin typeface="Monaco"/>
              </a:rPr>
              <a:t>public</a:t>
            </a:r>
            <a:r>
              <a:rPr lang="en-US" b="1" dirty="0">
                <a:solidFill>
                  <a:srgbClr val="000000"/>
                </a:solidFill>
                <a:latin typeface="Monaco"/>
              </a:rPr>
              <a:t> View </a:t>
            </a:r>
            <a:r>
              <a:rPr lang="en-US" b="1" dirty="0" err="1">
                <a:solidFill>
                  <a:srgbClr val="000000"/>
                </a:solidFill>
                <a:latin typeface="Monaco"/>
              </a:rPr>
              <a:t>onCreateView</a:t>
            </a:r>
            <a:r>
              <a:rPr lang="en-US" b="1" dirty="0">
                <a:solidFill>
                  <a:srgbClr val="000000"/>
                </a:solidFill>
                <a:latin typeface="Monaco"/>
              </a:rPr>
              <a:t>(</a:t>
            </a:r>
            <a:r>
              <a:rPr lang="en-US" b="1" dirty="0" err="1">
                <a:solidFill>
                  <a:srgbClr val="000000"/>
                </a:solidFill>
                <a:latin typeface="Monaco"/>
              </a:rPr>
              <a:t>LayoutInflater</a:t>
            </a:r>
            <a:r>
              <a:rPr lang="en-US" b="1" dirty="0">
                <a:solidFill>
                  <a:srgbClr val="000000"/>
                </a:solidFill>
                <a:latin typeface="Monaco"/>
              </a:rPr>
              <a:t> </a:t>
            </a:r>
            <a:r>
              <a:rPr lang="en-US" b="1" dirty="0" err="1">
                <a:solidFill>
                  <a:srgbClr val="000000"/>
                </a:solidFill>
                <a:latin typeface="Monaco"/>
              </a:rPr>
              <a:t>inflater</a:t>
            </a:r>
            <a:r>
              <a:rPr lang="en-US" b="1" dirty="0">
                <a:solidFill>
                  <a:srgbClr val="000000"/>
                </a:solidFill>
                <a:latin typeface="Monaco"/>
              </a:rPr>
              <a:t>,</a:t>
            </a:r>
          </a:p>
          <a:p>
            <a:r>
              <a:rPr lang="en-US" dirty="0">
                <a:solidFill>
                  <a:srgbClr val="000000"/>
                </a:solidFill>
                <a:latin typeface="Monaco"/>
              </a:rPr>
              <a:t>      </a:t>
            </a:r>
            <a:r>
              <a:rPr lang="en-US" dirty="0" err="1">
                <a:solidFill>
                  <a:srgbClr val="000000"/>
                </a:solidFill>
                <a:latin typeface="Monaco"/>
              </a:rPr>
              <a:t>ViewGroup</a:t>
            </a:r>
            <a:r>
              <a:rPr lang="en-US" dirty="0">
                <a:solidFill>
                  <a:srgbClr val="000000"/>
                </a:solidFill>
                <a:latin typeface="Monaco"/>
              </a:rPr>
              <a:t> container, Bundle </a:t>
            </a:r>
            <a:r>
              <a:rPr lang="en-US" dirty="0" err="1">
                <a:solidFill>
                  <a:srgbClr val="000000"/>
                </a:solidFill>
                <a:latin typeface="Monaco"/>
              </a:rPr>
              <a:t>savedInstanceState</a:t>
            </a:r>
            <a:r>
              <a:rPr lang="en-US" dirty="0">
                <a:solidFill>
                  <a:srgbClr val="000000"/>
                </a:solidFill>
                <a:latin typeface="Monaco"/>
              </a:rPr>
              <a:t>) {</a:t>
            </a:r>
          </a:p>
          <a:p>
            <a:r>
              <a:rPr lang="en-US" sz="2000" dirty="0">
                <a:solidFill>
                  <a:srgbClr val="000000"/>
                </a:solidFill>
                <a:latin typeface="Monaco"/>
              </a:rPr>
              <a:t>      </a:t>
            </a:r>
          </a:p>
          <a:p>
            <a:r>
              <a:rPr lang="en-US" sz="2000" dirty="0">
                <a:solidFill>
                  <a:srgbClr val="000000"/>
                </a:solidFill>
                <a:latin typeface="Monaco"/>
              </a:rPr>
              <a:t>       </a:t>
            </a:r>
            <a:r>
              <a:rPr lang="en-US" sz="2000" dirty="0">
                <a:solidFill>
                  <a:srgbClr val="3F7F5F"/>
                </a:solidFill>
                <a:latin typeface="Monaco"/>
              </a:rPr>
              <a:t>//Inflate the layout for this fragment</a:t>
            </a:r>
          </a:p>
          <a:p>
            <a:r>
              <a:rPr lang="en-US" sz="2000" i="1" dirty="0" smtClean="0">
                <a:solidFill>
                  <a:srgbClr val="953735"/>
                </a:solidFill>
                <a:latin typeface="Monaco"/>
              </a:rPr>
              <a:t>//STEP 3:BIND THE FRAMENT JAVA CLASS WITH XML      </a:t>
            </a:r>
            <a:endParaRPr lang="en-US" sz="2000" i="1" dirty="0">
              <a:solidFill>
                <a:srgbClr val="953735"/>
              </a:solidFill>
              <a:latin typeface="Monaco"/>
            </a:endParaRPr>
          </a:p>
          <a:p>
            <a:r>
              <a:rPr lang="pl-PL" sz="2000" dirty="0">
                <a:solidFill>
                  <a:srgbClr val="000000"/>
                </a:solidFill>
                <a:latin typeface="Monaco"/>
              </a:rPr>
              <a:t>  </a:t>
            </a:r>
            <a:r>
              <a:rPr lang="pl-PL" dirty="0">
                <a:solidFill>
                  <a:srgbClr val="000000"/>
                </a:solidFill>
                <a:latin typeface="Monaco"/>
              </a:rPr>
              <a:t> </a:t>
            </a:r>
            <a:r>
              <a:rPr lang="pl-PL" b="1" dirty="0" smtClean="0">
                <a:solidFill>
                  <a:srgbClr val="7F0055"/>
                </a:solidFill>
                <a:latin typeface="Monaco"/>
              </a:rPr>
              <a:t>return</a:t>
            </a:r>
            <a:r>
              <a:rPr lang="pl-PL" b="1" dirty="0" smtClean="0">
                <a:solidFill>
                  <a:srgbClr val="000000"/>
                </a:solidFill>
                <a:latin typeface="Monaco"/>
              </a:rPr>
              <a:t> </a:t>
            </a:r>
            <a:r>
              <a:rPr lang="pl-PL" b="1" dirty="0" err="1">
                <a:solidFill>
                  <a:srgbClr val="000000"/>
                </a:solidFill>
                <a:latin typeface="Monaco"/>
              </a:rPr>
              <a:t>inflater.inflate</a:t>
            </a:r>
            <a:r>
              <a:rPr lang="pl-PL" b="1" dirty="0">
                <a:solidFill>
                  <a:srgbClr val="000000"/>
                </a:solidFill>
                <a:latin typeface="Monaco"/>
              </a:rPr>
              <a:t>(</a:t>
            </a:r>
          </a:p>
          <a:p>
            <a:r>
              <a:rPr lang="en-US" dirty="0">
                <a:solidFill>
                  <a:srgbClr val="000000"/>
                </a:solidFill>
                <a:latin typeface="Monaco"/>
              </a:rPr>
              <a:t>    	</a:t>
            </a:r>
            <a:r>
              <a:rPr lang="en-US" dirty="0" smtClean="0">
                <a:solidFill>
                  <a:srgbClr val="000000"/>
                </a:solidFill>
                <a:latin typeface="Monaco"/>
              </a:rPr>
              <a:t> </a:t>
            </a:r>
            <a:r>
              <a:rPr lang="en-US" dirty="0" err="1">
                <a:solidFill>
                  <a:srgbClr val="000000"/>
                </a:solidFill>
                <a:latin typeface="Monaco"/>
              </a:rPr>
              <a:t>R.layout.</a:t>
            </a:r>
            <a:r>
              <a:rPr lang="en-US" i="1" dirty="0" err="1">
                <a:solidFill>
                  <a:srgbClr val="0000C0"/>
                </a:solidFill>
                <a:latin typeface="Monaco"/>
              </a:rPr>
              <a:t>fragment_one</a:t>
            </a:r>
            <a:r>
              <a:rPr lang="en-US" i="1" dirty="0">
                <a:solidFill>
                  <a:srgbClr val="000000"/>
                </a:solidFill>
                <a:latin typeface="Monaco"/>
              </a:rPr>
              <a:t>, container, </a:t>
            </a:r>
            <a:r>
              <a:rPr lang="en-US" b="1" i="1" dirty="0">
                <a:solidFill>
                  <a:srgbClr val="7F0055"/>
                </a:solidFill>
                <a:latin typeface="Monaco"/>
              </a:rPr>
              <a:t>false</a:t>
            </a:r>
            <a:r>
              <a:rPr lang="en-US" b="1" i="1" dirty="0">
                <a:solidFill>
                  <a:srgbClr val="000000"/>
                </a:solidFill>
                <a:latin typeface="Monaco"/>
              </a:rPr>
              <a:t>);</a:t>
            </a:r>
          </a:p>
          <a:p>
            <a:r>
              <a:rPr lang="en-US" sz="2000" dirty="0">
                <a:solidFill>
                  <a:srgbClr val="000000"/>
                </a:solidFill>
                <a:latin typeface="Monaco"/>
              </a:rPr>
              <a:t>   }</a:t>
            </a:r>
          </a:p>
          <a:p>
            <a:r>
              <a:rPr lang="en-US" sz="2000" dirty="0">
                <a:solidFill>
                  <a:srgbClr val="000000"/>
                </a:solidFill>
                <a:latin typeface="Monaco"/>
              </a:rPr>
              <a:t>}</a:t>
            </a:r>
            <a:endParaRPr lang="en-US" sz="2000" dirty="0"/>
          </a:p>
        </p:txBody>
      </p:sp>
      <p:sp>
        <p:nvSpPr>
          <p:cNvPr id="5" name="Oval 4"/>
          <p:cNvSpPr/>
          <p:nvPr/>
        </p:nvSpPr>
        <p:spPr>
          <a:xfrm>
            <a:off x="4114800" y="685800"/>
            <a:ext cx="2590800" cy="5334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299446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a:solidFill>
                  <a:schemeClr val="bg2">
                    <a:lumMod val="75000"/>
                  </a:schemeClr>
                </a:solidFill>
                <a:latin typeface="Arial" pitchFamily="34" charset="0"/>
                <a:cs typeface="Arial" pitchFamily="34" charset="0"/>
              </a:rPr>
              <a:t>5</a:t>
            </a:r>
            <a:r>
              <a:rPr lang="en-US" sz="2800" b="1" dirty="0" smtClean="0">
                <a:solidFill>
                  <a:schemeClr val="bg2">
                    <a:lumMod val="75000"/>
                  </a:schemeClr>
                </a:solidFill>
                <a:latin typeface="Arial" pitchFamily="34" charset="0"/>
                <a:cs typeface="Arial" pitchFamily="34" charset="0"/>
              </a:rPr>
              <a:t>#Add </a:t>
            </a:r>
            <a:r>
              <a:rPr lang="en-US" sz="2800" b="1" dirty="0" err="1" smtClean="0">
                <a:solidFill>
                  <a:schemeClr val="bg2">
                    <a:lumMod val="75000"/>
                  </a:schemeClr>
                </a:solidFill>
                <a:latin typeface="Arial" pitchFamily="34" charset="0"/>
                <a:cs typeface="Arial" pitchFamily="34" charset="0"/>
              </a:rPr>
              <a:t>CallBack</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89</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pic>
        <p:nvPicPr>
          <p:cNvPr id="7" name="Picture 6" descr="Screen Shot 2014-02-16 at 11.22.4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609600"/>
            <a:ext cx="6553200" cy="5410200"/>
          </a:xfrm>
          <a:prstGeom prst="rect">
            <a:avLst/>
          </a:prstGeom>
        </p:spPr>
      </p:pic>
      <p:sp>
        <p:nvSpPr>
          <p:cNvPr id="12" name="Rectangle 11"/>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682623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9</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15" name="Rectangle 14"/>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Screen Shot 2014-02-14 at 11.43.0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62000"/>
            <a:ext cx="9144000" cy="5257800"/>
          </a:xfrm>
          <a:prstGeom prst="rect">
            <a:avLst/>
          </a:prstGeom>
        </p:spPr>
      </p:pic>
      <p:sp>
        <p:nvSpPr>
          <p:cNvPr id="7" name="Rectangle 6"/>
          <p:cNvSpPr/>
          <p:nvPr/>
        </p:nvSpPr>
        <p:spPr>
          <a:xfrm>
            <a:off x="381000" y="2057400"/>
            <a:ext cx="3200400" cy="4572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81000" y="2514600"/>
            <a:ext cx="3200400" cy="4572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81000" y="2971800"/>
            <a:ext cx="3200400" cy="3810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81000" y="3352800"/>
            <a:ext cx="3657600" cy="6858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81000" y="3962400"/>
            <a:ext cx="3886200" cy="5334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81000" y="4495800"/>
            <a:ext cx="3886200" cy="3810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81000" y="4800600"/>
            <a:ext cx="3886200" cy="3048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7162800" y="5486400"/>
            <a:ext cx="1066800" cy="6096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52400" y="6172200"/>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49751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5" presetClass="exit" presetSubtype="10" fill="hold" grpId="0" nodeType="clickEffect">
                                  <p:stCondLst>
                                    <p:cond delay="0"/>
                                  </p:stCondLst>
                                  <p:childTnLst>
                                    <p:animEffect transition="out" filter="checkerboard(across)">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5" presetClass="exit" presetSubtype="10" fill="hold" grpId="0" nodeType="clickEffect">
                                  <p:stCondLst>
                                    <p:cond delay="0"/>
                                  </p:stCondLst>
                                  <p:childTnLst>
                                    <p:animEffect transition="out" filter="checkerboard(across)">
                                      <p:cBhvr>
                                        <p:cTn id="26" dur="500"/>
                                        <p:tgtEl>
                                          <p:spTgt spid="19"/>
                                        </p:tgtEl>
                                      </p:cBhvr>
                                    </p:animEffect>
                                    <p:set>
                                      <p:cBhvr>
                                        <p:cTn id="27" dur="1" fill="hold">
                                          <p:stCondLst>
                                            <p:cond delay="499"/>
                                          </p:stCondLst>
                                        </p:cTn>
                                        <p:tgtEl>
                                          <p:spTgt spid="1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5" presetClass="exit" presetSubtype="10" fill="hold" grpId="0" nodeType="clickEffect">
                                  <p:stCondLst>
                                    <p:cond delay="0"/>
                                  </p:stCondLst>
                                  <p:childTnLst>
                                    <p:animEffect transition="out" filter="checkerboard(across)">
                                      <p:cBhvr>
                                        <p:cTn id="31" dur="500"/>
                                        <p:tgtEl>
                                          <p:spTgt spid="20"/>
                                        </p:tgtEl>
                                      </p:cBhvr>
                                    </p:animEffect>
                                    <p:set>
                                      <p:cBhvr>
                                        <p:cTn id="32" dur="1" fill="hold">
                                          <p:stCondLst>
                                            <p:cond delay="499"/>
                                          </p:stCondLst>
                                        </p:cTn>
                                        <p:tgtEl>
                                          <p:spTgt spid="2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5" presetClass="exit" presetSubtype="10" fill="hold" grpId="0" nodeType="clickEffect">
                                  <p:stCondLst>
                                    <p:cond delay="0"/>
                                  </p:stCondLst>
                                  <p:childTnLst>
                                    <p:animEffect transition="out" filter="checkerboard(across)">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18" grpId="0" animBg="1"/>
      <p:bldP spid="19" grpId="0" animBg="1"/>
      <p:bldP spid="20" grpId="0" animBg="1"/>
      <p:bldP spid="2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schemeClr val="bg2">
                    <a:lumMod val="75000"/>
                  </a:schemeClr>
                </a:solidFill>
                <a:latin typeface="Arial" pitchFamily="34" charset="0"/>
                <a:cs typeface="Arial" pitchFamily="34" charset="0"/>
              </a:rPr>
              <a:t>6#Initialize the UI</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90</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76200" y="685800"/>
            <a:ext cx="8763000" cy="5940089"/>
          </a:xfrm>
          <a:prstGeom prst="rect">
            <a:avLst/>
          </a:prstGeom>
        </p:spPr>
        <p:txBody>
          <a:bodyPr wrap="square">
            <a:spAutoFit/>
          </a:bodyPr>
          <a:lstStyle/>
          <a:p>
            <a:r>
              <a:rPr lang="en-US" sz="1400" b="1" dirty="0">
                <a:solidFill>
                  <a:srgbClr val="7F0055"/>
                </a:solidFill>
                <a:latin typeface="Monaco"/>
              </a:rPr>
              <a:t>public</a:t>
            </a:r>
            <a:r>
              <a:rPr lang="en-US" sz="1400" b="1" dirty="0">
                <a:solidFill>
                  <a:srgbClr val="000000"/>
                </a:solidFill>
                <a:latin typeface="Monaco"/>
              </a:rPr>
              <a:t> </a:t>
            </a:r>
            <a:r>
              <a:rPr lang="en-US" sz="1400" b="1" dirty="0">
                <a:solidFill>
                  <a:srgbClr val="7F0055"/>
                </a:solidFill>
                <a:latin typeface="Monaco"/>
              </a:rPr>
              <a:t>class</a:t>
            </a:r>
            <a:r>
              <a:rPr lang="en-US" sz="1400" b="1" dirty="0">
                <a:solidFill>
                  <a:srgbClr val="000000"/>
                </a:solidFill>
                <a:latin typeface="Monaco"/>
              </a:rPr>
              <a:t> </a:t>
            </a:r>
            <a:r>
              <a:rPr lang="en-US" sz="1400" b="1" dirty="0" err="1">
                <a:solidFill>
                  <a:srgbClr val="000000"/>
                </a:solidFill>
                <a:latin typeface="Monaco"/>
              </a:rPr>
              <a:t>FragmentOne</a:t>
            </a:r>
            <a:r>
              <a:rPr lang="en-US" sz="1400" b="1" dirty="0">
                <a:solidFill>
                  <a:srgbClr val="000000"/>
                </a:solidFill>
                <a:latin typeface="Monaco"/>
              </a:rPr>
              <a:t> </a:t>
            </a:r>
            <a:r>
              <a:rPr lang="en-US" sz="1400" b="1" dirty="0">
                <a:solidFill>
                  <a:srgbClr val="7F0055"/>
                </a:solidFill>
                <a:latin typeface="Monaco"/>
              </a:rPr>
              <a:t>extends</a:t>
            </a:r>
            <a:r>
              <a:rPr lang="en-US" sz="1400" b="1" dirty="0">
                <a:solidFill>
                  <a:srgbClr val="000000"/>
                </a:solidFill>
                <a:latin typeface="Monaco"/>
              </a:rPr>
              <a:t> Fragment </a:t>
            </a:r>
            <a:r>
              <a:rPr lang="en-US" sz="1400" b="1" dirty="0" smtClean="0">
                <a:solidFill>
                  <a:srgbClr val="000000"/>
                </a:solidFill>
                <a:latin typeface="Monaco"/>
              </a:rPr>
              <a:t>{</a:t>
            </a:r>
          </a:p>
          <a:p>
            <a:r>
              <a:rPr lang="en-US" sz="1400" b="1" dirty="0" smtClean="0">
                <a:solidFill>
                  <a:srgbClr val="000000"/>
                </a:solidFill>
                <a:latin typeface="Monaco"/>
              </a:rPr>
              <a:t>//STEP 1</a:t>
            </a:r>
            <a:endParaRPr lang="en-US" sz="1400" b="1" dirty="0">
              <a:solidFill>
                <a:srgbClr val="000000"/>
              </a:solidFill>
              <a:latin typeface="Monaco"/>
            </a:endParaRPr>
          </a:p>
          <a:p>
            <a:r>
              <a:rPr lang="it-IT" sz="1400" dirty="0">
                <a:solidFill>
                  <a:srgbClr val="000000"/>
                </a:solidFill>
                <a:latin typeface="Monaco"/>
              </a:rPr>
              <a:t>	</a:t>
            </a:r>
            <a:r>
              <a:rPr lang="it-IT" dirty="0">
                <a:solidFill>
                  <a:srgbClr val="000000"/>
                </a:solidFill>
                <a:latin typeface="Monaco"/>
              </a:rPr>
              <a:t>Button </a:t>
            </a:r>
            <a:r>
              <a:rPr lang="it-IT" dirty="0" err="1">
                <a:solidFill>
                  <a:srgbClr val="0000C0"/>
                </a:solidFill>
                <a:latin typeface="Monaco"/>
              </a:rPr>
              <a:t>btnClick</a:t>
            </a:r>
            <a:r>
              <a:rPr lang="it-IT" dirty="0" smtClean="0">
                <a:solidFill>
                  <a:srgbClr val="000000"/>
                </a:solidFill>
                <a:latin typeface="Monaco"/>
              </a:rPr>
              <a:t>;</a:t>
            </a:r>
          </a:p>
          <a:p>
            <a:r>
              <a:rPr lang="en-US" dirty="0" smtClean="0">
                <a:solidFill>
                  <a:srgbClr val="000000"/>
                </a:solidFill>
                <a:latin typeface="Monaco"/>
              </a:rPr>
              <a:t>	</a:t>
            </a:r>
            <a:r>
              <a:rPr lang="en-US" i="1" dirty="0" err="1" smtClean="0">
                <a:solidFill>
                  <a:srgbClr val="000000"/>
                </a:solidFill>
                <a:latin typeface="Monaco"/>
              </a:rPr>
              <a:t>i</a:t>
            </a:r>
            <a:r>
              <a:rPr lang="it-IT" i="1" dirty="0" smtClean="0">
                <a:solidFill>
                  <a:srgbClr val="000000"/>
                </a:solidFill>
                <a:latin typeface="Monaco"/>
              </a:rPr>
              <a:t>nt </a:t>
            </a:r>
            <a:r>
              <a:rPr lang="it-IT" i="1" dirty="0" err="1" smtClean="0">
                <a:solidFill>
                  <a:srgbClr val="000000"/>
                </a:solidFill>
                <a:latin typeface="Monaco"/>
              </a:rPr>
              <a:t>counter</a:t>
            </a:r>
            <a:r>
              <a:rPr lang="it-IT" i="1" dirty="0" smtClean="0">
                <a:solidFill>
                  <a:srgbClr val="000000"/>
                </a:solidFill>
                <a:latin typeface="Monaco"/>
              </a:rPr>
              <a:t>=0;</a:t>
            </a:r>
            <a:endParaRPr lang="it-IT" i="1" dirty="0">
              <a:solidFill>
                <a:srgbClr val="000000"/>
              </a:solidFill>
              <a:latin typeface="Monaco"/>
            </a:endParaRPr>
          </a:p>
          <a:p>
            <a:r>
              <a:rPr lang="en-US" sz="1400" dirty="0">
                <a:solidFill>
                  <a:srgbClr val="000000"/>
                </a:solidFill>
                <a:latin typeface="Monaco"/>
              </a:rPr>
              <a:t>	</a:t>
            </a:r>
            <a:r>
              <a:rPr lang="en-US" sz="1400" dirty="0">
                <a:solidFill>
                  <a:srgbClr val="646464"/>
                </a:solidFill>
                <a:latin typeface="Monaco"/>
              </a:rPr>
              <a:t>@Override</a:t>
            </a:r>
          </a:p>
          <a:p>
            <a:r>
              <a:rPr lang="en-US" sz="1400" dirty="0">
                <a:solidFill>
                  <a:srgbClr val="000000"/>
                </a:solidFill>
                <a:latin typeface="Monaco"/>
              </a:rPr>
              <a:t>	</a:t>
            </a:r>
            <a:r>
              <a:rPr lang="en-US" sz="1400" b="1" dirty="0">
                <a:solidFill>
                  <a:srgbClr val="7F0055"/>
                </a:solidFill>
                <a:latin typeface="Monaco"/>
              </a:rPr>
              <a:t>public</a:t>
            </a:r>
            <a:r>
              <a:rPr lang="en-US" sz="1400" b="1" dirty="0">
                <a:solidFill>
                  <a:srgbClr val="000000"/>
                </a:solidFill>
                <a:latin typeface="Monaco"/>
              </a:rPr>
              <a:t> View </a:t>
            </a:r>
            <a:r>
              <a:rPr lang="en-US" sz="1400" b="1" dirty="0" err="1">
                <a:solidFill>
                  <a:srgbClr val="000000"/>
                </a:solidFill>
                <a:latin typeface="Monaco"/>
              </a:rPr>
              <a:t>onCreateView</a:t>
            </a:r>
            <a:r>
              <a:rPr lang="en-US" sz="1400" b="1" dirty="0">
                <a:solidFill>
                  <a:srgbClr val="000000"/>
                </a:solidFill>
                <a:latin typeface="Monaco"/>
              </a:rPr>
              <a:t>(</a:t>
            </a:r>
            <a:r>
              <a:rPr lang="en-US" sz="1400" b="1" dirty="0" err="1">
                <a:solidFill>
                  <a:srgbClr val="000000"/>
                </a:solidFill>
                <a:latin typeface="Monaco"/>
              </a:rPr>
              <a:t>LayoutInflater</a:t>
            </a:r>
            <a:r>
              <a:rPr lang="en-US" sz="1400" b="1" dirty="0">
                <a:solidFill>
                  <a:srgbClr val="000000"/>
                </a:solidFill>
                <a:latin typeface="Monaco"/>
              </a:rPr>
              <a:t> </a:t>
            </a:r>
            <a:r>
              <a:rPr lang="en-US" sz="1400" b="1" dirty="0" err="1">
                <a:solidFill>
                  <a:srgbClr val="000000"/>
                </a:solidFill>
                <a:latin typeface="Monaco"/>
              </a:rPr>
              <a:t>inflater</a:t>
            </a:r>
            <a:r>
              <a:rPr lang="en-US" sz="1400" b="1" dirty="0">
                <a:solidFill>
                  <a:srgbClr val="000000"/>
                </a:solidFill>
                <a:latin typeface="Monaco"/>
              </a:rPr>
              <a:t>, </a:t>
            </a:r>
            <a:r>
              <a:rPr lang="en-US" sz="1400" b="1" dirty="0" err="1">
                <a:solidFill>
                  <a:srgbClr val="000000"/>
                </a:solidFill>
                <a:latin typeface="Monaco"/>
              </a:rPr>
              <a:t>ViewGroup</a:t>
            </a:r>
            <a:r>
              <a:rPr lang="en-US" sz="1400" b="1" dirty="0">
                <a:solidFill>
                  <a:srgbClr val="000000"/>
                </a:solidFill>
                <a:latin typeface="Monaco"/>
              </a:rPr>
              <a:t> container,</a:t>
            </a:r>
          </a:p>
          <a:p>
            <a:r>
              <a:rPr lang="en-US" sz="1400" dirty="0">
                <a:solidFill>
                  <a:srgbClr val="000000"/>
                </a:solidFill>
                <a:latin typeface="Monaco"/>
              </a:rPr>
              <a:t>			Bundle </a:t>
            </a:r>
            <a:r>
              <a:rPr lang="en-US" sz="1400" dirty="0" err="1">
                <a:solidFill>
                  <a:srgbClr val="000000"/>
                </a:solidFill>
                <a:latin typeface="Monaco"/>
              </a:rPr>
              <a:t>savedInstanceState</a:t>
            </a:r>
            <a:r>
              <a:rPr lang="en-US" sz="1400" dirty="0">
                <a:solidFill>
                  <a:srgbClr val="000000"/>
                </a:solidFill>
                <a:latin typeface="Monaco"/>
              </a:rPr>
              <a:t>) {</a:t>
            </a:r>
          </a:p>
          <a:p>
            <a:r>
              <a:rPr lang="en-US" sz="1400" dirty="0">
                <a:solidFill>
                  <a:srgbClr val="000000"/>
                </a:solidFill>
                <a:latin typeface="Monaco"/>
              </a:rPr>
              <a:t>		</a:t>
            </a:r>
            <a:r>
              <a:rPr lang="en-US" sz="1400" dirty="0">
                <a:solidFill>
                  <a:srgbClr val="3F7F5F"/>
                </a:solidFill>
                <a:latin typeface="Monaco"/>
              </a:rPr>
              <a:t>// </a:t>
            </a:r>
            <a:r>
              <a:rPr lang="en-US" sz="1400" b="1" dirty="0">
                <a:solidFill>
                  <a:srgbClr val="7F9FBF"/>
                </a:solidFill>
                <a:latin typeface="Monaco"/>
              </a:rPr>
              <a:t>TODO</a:t>
            </a:r>
            <a:r>
              <a:rPr lang="en-US" sz="1400" b="1" dirty="0">
                <a:solidFill>
                  <a:srgbClr val="3F7F5F"/>
                </a:solidFill>
                <a:latin typeface="Monaco"/>
              </a:rPr>
              <a:t> Auto-generated method stub</a:t>
            </a:r>
          </a:p>
          <a:p>
            <a:r>
              <a:rPr lang="pl-PL" sz="1400" dirty="0">
                <a:solidFill>
                  <a:srgbClr val="000000"/>
                </a:solidFill>
                <a:latin typeface="Monaco"/>
              </a:rPr>
              <a:t>		</a:t>
            </a:r>
            <a:r>
              <a:rPr lang="pl-PL" sz="1400" b="1" dirty="0">
                <a:solidFill>
                  <a:srgbClr val="7F0055"/>
                </a:solidFill>
                <a:latin typeface="Monaco"/>
              </a:rPr>
              <a:t>return</a:t>
            </a:r>
            <a:r>
              <a:rPr lang="pl-PL" sz="1400" b="1" dirty="0">
                <a:solidFill>
                  <a:srgbClr val="000000"/>
                </a:solidFill>
                <a:latin typeface="Monaco"/>
              </a:rPr>
              <a:t> </a:t>
            </a:r>
            <a:r>
              <a:rPr lang="pl-PL" sz="1400" b="1" dirty="0" err="1">
                <a:solidFill>
                  <a:srgbClr val="000000"/>
                </a:solidFill>
                <a:latin typeface="Monaco"/>
              </a:rPr>
              <a:t>inflater.inflate</a:t>
            </a:r>
            <a:r>
              <a:rPr lang="pl-PL" sz="1400" b="1" dirty="0">
                <a:solidFill>
                  <a:srgbClr val="000000"/>
                </a:solidFill>
                <a:latin typeface="Monaco"/>
              </a:rPr>
              <a:t>(</a:t>
            </a:r>
            <a:r>
              <a:rPr lang="pl-PL" sz="1400" b="1" dirty="0" err="1">
                <a:solidFill>
                  <a:srgbClr val="000000"/>
                </a:solidFill>
                <a:latin typeface="Monaco"/>
              </a:rPr>
              <a:t>R.layout.</a:t>
            </a:r>
            <a:r>
              <a:rPr lang="pl-PL" sz="1400" b="1" i="1" dirty="0" err="1">
                <a:solidFill>
                  <a:srgbClr val="0000C0"/>
                </a:solidFill>
                <a:latin typeface="Monaco"/>
              </a:rPr>
              <a:t>fragment_one</a:t>
            </a:r>
            <a:r>
              <a:rPr lang="pl-PL" sz="1400" b="1" i="1" dirty="0">
                <a:solidFill>
                  <a:srgbClr val="000000"/>
                </a:solidFill>
                <a:latin typeface="Monaco"/>
              </a:rPr>
              <a:t>, </a:t>
            </a:r>
            <a:r>
              <a:rPr lang="pl-PL" sz="1400" b="1" i="1" dirty="0" err="1">
                <a:solidFill>
                  <a:srgbClr val="000000"/>
                </a:solidFill>
                <a:latin typeface="Monaco"/>
              </a:rPr>
              <a:t>container,</a:t>
            </a:r>
            <a:r>
              <a:rPr lang="pl-PL" sz="1400" b="1" i="1" dirty="0" err="1">
                <a:solidFill>
                  <a:srgbClr val="7F0055"/>
                </a:solidFill>
                <a:latin typeface="Monaco"/>
              </a:rPr>
              <a:t>false</a:t>
            </a:r>
            <a:r>
              <a:rPr lang="pl-PL" sz="1400" b="1" i="1" dirty="0">
                <a:solidFill>
                  <a:srgbClr val="000000"/>
                </a:solidFill>
                <a:latin typeface="Monaco"/>
              </a:rPr>
              <a:t>);</a:t>
            </a:r>
          </a:p>
          <a:p>
            <a:r>
              <a:rPr lang="en-US" sz="1400" dirty="0">
                <a:solidFill>
                  <a:srgbClr val="000000"/>
                </a:solidFill>
                <a:latin typeface="Monaco"/>
              </a:rPr>
              <a:t>	</a:t>
            </a:r>
            <a:r>
              <a:rPr lang="en-US" sz="1400" dirty="0" smtClean="0">
                <a:solidFill>
                  <a:srgbClr val="000000"/>
                </a:solidFill>
                <a:latin typeface="Monaco"/>
              </a:rPr>
              <a:t>}</a:t>
            </a:r>
          </a:p>
          <a:p>
            <a:endParaRPr lang="en-US" dirty="0" smtClean="0">
              <a:latin typeface="Monaco"/>
            </a:endParaRPr>
          </a:p>
          <a:p>
            <a:r>
              <a:rPr lang="en-US" dirty="0">
                <a:solidFill>
                  <a:srgbClr val="000000"/>
                </a:solidFill>
                <a:latin typeface="Monaco"/>
              </a:rPr>
              <a:t>	</a:t>
            </a:r>
            <a:r>
              <a:rPr lang="en-US" sz="1600" dirty="0">
                <a:solidFill>
                  <a:srgbClr val="646464"/>
                </a:solidFill>
                <a:latin typeface="Monaco"/>
              </a:rPr>
              <a:t>@Override</a:t>
            </a:r>
          </a:p>
          <a:p>
            <a:r>
              <a:rPr lang="en-US" sz="1600" dirty="0">
                <a:solidFill>
                  <a:srgbClr val="000000"/>
                </a:solidFill>
                <a:latin typeface="Monaco"/>
              </a:rPr>
              <a:t>	</a:t>
            </a:r>
            <a:r>
              <a:rPr lang="en-US" sz="1600" b="1" dirty="0">
                <a:solidFill>
                  <a:srgbClr val="7F0055"/>
                </a:solidFill>
                <a:latin typeface="Monaco"/>
              </a:rPr>
              <a:t>public</a:t>
            </a:r>
            <a:r>
              <a:rPr lang="en-US" sz="1600" b="1" dirty="0">
                <a:solidFill>
                  <a:srgbClr val="000000"/>
                </a:solidFill>
                <a:latin typeface="Monaco"/>
              </a:rPr>
              <a:t> </a:t>
            </a:r>
            <a:r>
              <a:rPr lang="en-US" sz="1600" b="1" dirty="0">
                <a:solidFill>
                  <a:srgbClr val="7F0055"/>
                </a:solidFill>
                <a:latin typeface="Monaco"/>
              </a:rPr>
              <a:t>void</a:t>
            </a:r>
            <a:r>
              <a:rPr lang="en-US" sz="1600" b="1" dirty="0">
                <a:solidFill>
                  <a:srgbClr val="000000"/>
                </a:solidFill>
                <a:latin typeface="Monaco"/>
              </a:rPr>
              <a:t> </a:t>
            </a:r>
            <a:r>
              <a:rPr lang="en-US" sz="1600" b="1" dirty="0" err="1">
                <a:solidFill>
                  <a:srgbClr val="000000"/>
                </a:solidFill>
                <a:latin typeface="Monaco"/>
              </a:rPr>
              <a:t>onActivityCreated</a:t>
            </a:r>
            <a:r>
              <a:rPr lang="en-US" sz="1600" b="1" dirty="0">
                <a:solidFill>
                  <a:srgbClr val="000000"/>
                </a:solidFill>
                <a:latin typeface="Monaco"/>
              </a:rPr>
              <a:t>(Bundle </a:t>
            </a:r>
            <a:r>
              <a:rPr lang="en-US" sz="1600" b="1" dirty="0" err="1">
                <a:solidFill>
                  <a:srgbClr val="000000"/>
                </a:solidFill>
                <a:latin typeface="Monaco"/>
              </a:rPr>
              <a:t>savedInstanceState</a:t>
            </a:r>
            <a:r>
              <a:rPr lang="en-US" sz="1600" b="1" dirty="0">
                <a:solidFill>
                  <a:srgbClr val="000000"/>
                </a:solidFill>
                <a:latin typeface="Monaco"/>
              </a:rPr>
              <a:t>) {</a:t>
            </a:r>
          </a:p>
          <a:p>
            <a:r>
              <a:rPr lang="en-US" sz="1600" dirty="0">
                <a:solidFill>
                  <a:srgbClr val="000000"/>
                </a:solidFill>
                <a:latin typeface="Monaco"/>
              </a:rPr>
              <a:t>		</a:t>
            </a:r>
            <a:r>
              <a:rPr lang="en-US" sz="1600" dirty="0">
                <a:solidFill>
                  <a:srgbClr val="3F7F5F"/>
                </a:solidFill>
                <a:latin typeface="Monaco"/>
              </a:rPr>
              <a:t>// </a:t>
            </a:r>
            <a:r>
              <a:rPr lang="en-US" sz="1600" b="1" dirty="0">
                <a:solidFill>
                  <a:srgbClr val="7F9FBF"/>
                </a:solidFill>
                <a:latin typeface="Monaco"/>
              </a:rPr>
              <a:t>TODO</a:t>
            </a:r>
            <a:r>
              <a:rPr lang="en-US" sz="1600" b="1" dirty="0">
                <a:solidFill>
                  <a:srgbClr val="3F7F5F"/>
                </a:solidFill>
                <a:latin typeface="Monaco"/>
              </a:rPr>
              <a:t> Auto-generated method stub</a:t>
            </a:r>
          </a:p>
          <a:p>
            <a:r>
              <a:rPr lang="en-US" sz="1600" dirty="0" smtClean="0">
                <a:solidFill>
                  <a:srgbClr val="000000"/>
                </a:solidFill>
                <a:latin typeface="Monaco"/>
              </a:rPr>
              <a:t>	</a:t>
            </a:r>
            <a:r>
              <a:rPr lang="en-US" sz="1600" b="1" dirty="0" err="1" smtClean="0">
                <a:solidFill>
                  <a:srgbClr val="7F0055"/>
                </a:solidFill>
                <a:latin typeface="Monaco"/>
              </a:rPr>
              <a:t>super</a:t>
            </a:r>
            <a:r>
              <a:rPr lang="en-US" sz="1600" b="1" dirty="0" err="1" smtClean="0">
                <a:solidFill>
                  <a:srgbClr val="000000"/>
                </a:solidFill>
                <a:latin typeface="Monaco"/>
              </a:rPr>
              <a:t>.onActivityCreated</a:t>
            </a:r>
            <a:r>
              <a:rPr lang="en-US" sz="1600" b="1" dirty="0">
                <a:solidFill>
                  <a:srgbClr val="000000"/>
                </a:solidFill>
                <a:latin typeface="Monaco"/>
              </a:rPr>
              <a:t>(</a:t>
            </a:r>
            <a:r>
              <a:rPr lang="en-US" sz="1600" b="1" dirty="0" err="1">
                <a:solidFill>
                  <a:srgbClr val="000000"/>
                </a:solidFill>
                <a:latin typeface="Monaco"/>
              </a:rPr>
              <a:t>savedInstanceState</a:t>
            </a:r>
            <a:r>
              <a:rPr lang="en-US" sz="1600" b="1" dirty="0">
                <a:solidFill>
                  <a:srgbClr val="000000"/>
                </a:solidFill>
                <a:latin typeface="Monaco"/>
              </a:rPr>
              <a:t>)</a:t>
            </a:r>
            <a:r>
              <a:rPr lang="en-US" sz="1600" b="1" dirty="0" smtClean="0">
                <a:solidFill>
                  <a:srgbClr val="000000"/>
                </a:solidFill>
                <a:latin typeface="Monaco"/>
              </a:rPr>
              <a:t>;</a:t>
            </a:r>
          </a:p>
          <a:p>
            <a:r>
              <a:rPr lang="en-US" sz="1600" b="1" dirty="0" smtClean="0">
                <a:solidFill>
                  <a:srgbClr val="000000"/>
                </a:solidFill>
                <a:latin typeface="Monaco"/>
              </a:rPr>
              <a:t>//STEP 2</a:t>
            </a:r>
            <a:endParaRPr lang="en-US" sz="1600" b="1" dirty="0">
              <a:solidFill>
                <a:srgbClr val="000000"/>
              </a:solidFill>
              <a:latin typeface="Monaco"/>
            </a:endParaRPr>
          </a:p>
          <a:p>
            <a:r>
              <a:rPr lang="pl-PL" sz="1600" dirty="0" smtClean="0">
                <a:solidFill>
                  <a:srgbClr val="000000"/>
                </a:solidFill>
                <a:latin typeface="Monaco"/>
              </a:rPr>
              <a:t> </a:t>
            </a:r>
            <a:r>
              <a:rPr lang="pl-PL" sz="1600" dirty="0" err="1" smtClean="0">
                <a:solidFill>
                  <a:srgbClr val="0000C0"/>
                </a:solidFill>
                <a:latin typeface="Monaco"/>
              </a:rPr>
              <a:t>btnClick</a:t>
            </a:r>
            <a:r>
              <a:rPr lang="pl-PL" sz="1600" dirty="0">
                <a:solidFill>
                  <a:srgbClr val="000000"/>
                </a:solidFill>
                <a:latin typeface="Monaco"/>
              </a:rPr>
              <a:t>=(Button) </a:t>
            </a:r>
            <a:r>
              <a:rPr lang="pl-PL" sz="1600" dirty="0" err="1">
                <a:solidFill>
                  <a:srgbClr val="000000"/>
                </a:solidFill>
                <a:latin typeface="Monaco"/>
              </a:rPr>
              <a:t>getActivity</a:t>
            </a:r>
            <a:r>
              <a:rPr lang="pl-PL" sz="1600" dirty="0">
                <a:solidFill>
                  <a:srgbClr val="000000"/>
                </a:solidFill>
                <a:latin typeface="Monaco"/>
              </a:rPr>
              <a:t>().</a:t>
            </a:r>
            <a:r>
              <a:rPr lang="pl-PL" sz="1600" dirty="0" err="1">
                <a:solidFill>
                  <a:srgbClr val="000000"/>
                </a:solidFill>
                <a:latin typeface="Monaco"/>
              </a:rPr>
              <a:t>findViewById</a:t>
            </a:r>
            <a:r>
              <a:rPr lang="pl-PL" sz="1600" dirty="0">
                <a:solidFill>
                  <a:srgbClr val="000000"/>
                </a:solidFill>
                <a:latin typeface="Monaco"/>
              </a:rPr>
              <a:t>(R.id.</a:t>
            </a:r>
            <a:r>
              <a:rPr lang="pl-PL" sz="1600" i="1" dirty="0">
                <a:solidFill>
                  <a:srgbClr val="0000C0"/>
                </a:solidFill>
                <a:latin typeface="Monaco"/>
              </a:rPr>
              <a:t>btn1</a:t>
            </a:r>
            <a:r>
              <a:rPr lang="pl-PL" sz="1600" i="1" dirty="0">
                <a:solidFill>
                  <a:srgbClr val="000000"/>
                </a:solidFill>
                <a:latin typeface="Monaco"/>
              </a:rPr>
              <a:t>)</a:t>
            </a:r>
            <a:r>
              <a:rPr lang="pl-PL" sz="1600" i="1" dirty="0" smtClean="0">
                <a:solidFill>
                  <a:srgbClr val="000000"/>
                </a:solidFill>
                <a:latin typeface="Monaco"/>
              </a:rPr>
              <a:t>;</a:t>
            </a:r>
          </a:p>
          <a:p>
            <a:r>
              <a:rPr lang="pl-PL" sz="1600" dirty="0" smtClean="0">
                <a:solidFill>
                  <a:srgbClr val="0000C0"/>
                </a:solidFill>
                <a:latin typeface="Monaco"/>
              </a:rPr>
              <a:t> </a:t>
            </a:r>
            <a:r>
              <a:rPr lang="pl-PL" sz="1600" dirty="0" err="1" smtClean="0">
                <a:solidFill>
                  <a:srgbClr val="0000C0"/>
                </a:solidFill>
                <a:latin typeface="Monaco"/>
              </a:rPr>
              <a:t>btnClick</a:t>
            </a:r>
            <a:r>
              <a:rPr lang="pl-PL" sz="1600" dirty="0" err="1" smtClean="0">
                <a:solidFill>
                  <a:srgbClr val="000000"/>
                </a:solidFill>
                <a:latin typeface="Monaco"/>
              </a:rPr>
              <a:t>.setOnClickListener</a:t>
            </a:r>
            <a:r>
              <a:rPr lang="pl-PL" sz="1600" dirty="0">
                <a:solidFill>
                  <a:srgbClr val="000000"/>
                </a:solidFill>
                <a:latin typeface="Monaco"/>
              </a:rPr>
              <a:t>(</a:t>
            </a:r>
            <a:r>
              <a:rPr lang="pl-PL" sz="1600" b="1" dirty="0" err="1">
                <a:solidFill>
                  <a:srgbClr val="7F0055"/>
                </a:solidFill>
                <a:latin typeface="Monaco"/>
              </a:rPr>
              <a:t>new</a:t>
            </a:r>
            <a:r>
              <a:rPr lang="pl-PL" sz="1600" b="1" dirty="0">
                <a:solidFill>
                  <a:srgbClr val="000000"/>
                </a:solidFill>
                <a:latin typeface="Monaco"/>
              </a:rPr>
              <a:t> </a:t>
            </a:r>
            <a:r>
              <a:rPr lang="pl-PL" sz="1600" b="1" dirty="0" err="1">
                <a:solidFill>
                  <a:srgbClr val="000000"/>
                </a:solidFill>
                <a:latin typeface="Monaco"/>
              </a:rPr>
              <a:t>View.OnClickListener</a:t>
            </a:r>
            <a:r>
              <a:rPr lang="pl-PL" sz="1600" b="1" dirty="0">
                <a:solidFill>
                  <a:srgbClr val="000000"/>
                </a:solidFill>
                <a:latin typeface="Monaco"/>
              </a:rPr>
              <a:t>() {</a:t>
            </a:r>
          </a:p>
          <a:p>
            <a:r>
              <a:rPr lang="en-US" sz="1600" dirty="0">
                <a:solidFill>
                  <a:srgbClr val="000000"/>
                </a:solidFill>
                <a:latin typeface="Monaco"/>
              </a:rPr>
              <a:t>			</a:t>
            </a:r>
          </a:p>
          <a:p>
            <a:r>
              <a:rPr lang="en-US" sz="1600" dirty="0">
                <a:solidFill>
                  <a:srgbClr val="000000"/>
                </a:solidFill>
                <a:latin typeface="Monaco"/>
              </a:rPr>
              <a:t>	</a:t>
            </a:r>
            <a:r>
              <a:rPr lang="en-US" sz="1600" dirty="0" smtClean="0">
                <a:solidFill>
                  <a:srgbClr val="646464"/>
                </a:solidFill>
                <a:latin typeface="Monaco"/>
              </a:rPr>
              <a:t>@</a:t>
            </a:r>
            <a:r>
              <a:rPr lang="en-US" sz="1600" dirty="0">
                <a:solidFill>
                  <a:srgbClr val="646464"/>
                </a:solidFill>
                <a:latin typeface="Monaco"/>
              </a:rPr>
              <a:t>Override</a:t>
            </a:r>
          </a:p>
          <a:p>
            <a:r>
              <a:rPr lang="en-US" sz="1600" dirty="0">
                <a:solidFill>
                  <a:srgbClr val="000000"/>
                </a:solidFill>
                <a:latin typeface="Monaco"/>
              </a:rPr>
              <a:t>	</a:t>
            </a:r>
            <a:r>
              <a:rPr lang="en-US" sz="1600" b="1" dirty="0" smtClean="0">
                <a:solidFill>
                  <a:srgbClr val="7F0055"/>
                </a:solidFill>
                <a:latin typeface="Monaco"/>
              </a:rPr>
              <a:t>public</a:t>
            </a:r>
            <a:r>
              <a:rPr lang="en-US" sz="1600" b="1" dirty="0" smtClean="0">
                <a:solidFill>
                  <a:srgbClr val="000000"/>
                </a:solidFill>
                <a:latin typeface="Monaco"/>
              </a:rPr>
              <a:t> </a:t>
            </a:r>
            <a:r>
              <a:rPr lang="en-US" sz="1600" b="1" dirty="0">
                <a:solidFill>
                  <a:srgbClr val="7F0055"/>
                </a:solidFill>
                <a:highlight>
                  <a:srgbClr val="D4D4D4"/>
                </a:highlight>
                <a:latin typeface="Monaco"/>
              </a:rPr>
              <a:t>void</a:t>
            </a:r>
            <a:r>
              <a:rPr lang="en-US" sz="1600" b="1" dirty="0">
                <a:solidFill>
                  <a:srgbClr val="000000"/>
                </a:solidFill>
                <a:highlight>
                  <a:srgbClr val="D4D4D4"/>
                </a:highlight>
                <a:latin typeface="Monaco"/>
              </a:rPr>
              <a:t> </a:t>
            </a:r>
            <a:r>
              <a:rPr lang="en-US" sz="1600" b="1" dirty="0" err="1">
                <a:solidFill>
                  <a:srgbClr val="000000"/>
                </a:solidFill>
                <a:highlight>
                  <a:srgbClr val="D4D4D4"/>
                </a:highlight>
                <a:latin typeface="Monaco"/>
              </a:rPr>
              <a:t>onClick</a:t>
            </a:r>
            <a:r>
              <a:rPr lang="en-US" sz="1600" b="1" dirty="0">
                <a:solidFill>
                  <a:srgbClr val="000000"/>
                </a:solidFill>
                <a:highlight>
                  <a:srgbClr val="D4D4D4"/>
                </a:highlight>
                <a:latin typeface="Monaco"/>
              </a:rPr>
              <a:t>(View arg0) {</a:t>
            </a:r>
          </a:p>
          <a:p>
            <a:r>
              <a:rPr lang="en-US" sz="1600" dirty="0">
                <a:solidFill>
                  <a:srgbClr val="000000"/>
                </a:solidFill>
                <a:latin typeface="Monaco"/>
              </a:rPr>
              <a:t>		</a:t>
            </a:r>
            <a:r>
              <a:rPr lang="en-US" sz="1600" i="1" dirty="0" smtClean="0">
                <a:solidFill>
                  <a:srgbClr val="0000C0"/>
                </a:solidFill>
                <a:latin typeface="Monaco"/>
              </a:rPr>
              <a:t>counter</a:t>
            </a:r>
            <a:r>
              <a:rPr lang="en-US" sz="1600" i="1" dirty="0">
                <a:solidFill>
                  <a:srgbClr val="000000"/>
                </a:solidFill>
                <a:latin typeface="Monaco"/>
              </a:rPr>
              <a:t>++;</a:t>
            </a:r>
          </a:p>
          <a:p>
            <a:r>
              <a:rPr lang="en-US" dirty="0">
                <a:solidFill>
                  <a:srgbClr val="000000"/>
                </a:solidFill>
                <a:latin typeface="Monaco"/>
              </a:rPr>
              <a:t>	</a:t>
            </a:r>
            <a:endParaRPr lang="en-US" dirty="0">
              <a:solidFill>
                <a:srgbClr val="000000"/>
              </a:solidFill>
              <a:highlight>
                <a:srgbClr val="D4D4D4"/>
              </a:highlight>
              <a:latin typeface="Monaco"/>
            </a:endParaRPr>
          </a:p>
          <a:p>
            <a:r>
              <a:rPr lang="en-US" dirty="0">
                <a:solidFill>
                  <a:srgbClr val="000000"/>
                </a:solidFill>
                <a:latin typeface="Monaco"/>
              </a:rPr>
              <a:t>		</a:t>
            </a:r>
          </a:p>
        </p:txBody>
      </p:sp>
      <p:sp>
        <p:nvSpPr>
          <p:cNvPr id="12" name="Left Arrow 11"/>
          <p:cNvSpPr/>
          <p:nvPr/>
        </p:nvSpPr>
        <p:spPr>
          <a:xfrm>
            <a:off x="4038600" y="1219200"/>
            <a:ext cx="2895600" cy="2286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ular Callout 15"/>
          <p:cNvSpPr/>
          <p:nvPr/>
        </p:nvSpPr>
        <p:spPr>
          <a:xfrm>
            <a:off x="6927666" y="5029200"/>
            <a:ext cx="2209800" cy="838200"/>
          </a:xfrm>
          <a:prstGeom prst="wedgeRoundRectCallout">
            <a:avLst>
              <a:gd name="adj1" fmla="val 6503"/>
              <a:gd name="adj2" fmla="val -25719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Create java objects for UI defined in XML</a:t>
            </a:r>
            <a:endParaRPr lang="en-US" dirty="0"/>
          </a:p>
        </p:txBody>
      </p:sp>
      <p:sp>
        <p:nvSpPr>
          <p:cNvPr id="17" name="Oval 16"/>
          <p:cNvSpPr/>
          <p:nvPr/>
        </p:nvSpPr>
        <p:spPr>
          <a:xfrm>
            <a:off x="914400" y="4953000"/>
            <a:ext cx="4876800" cy="11430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644375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hr-HR" sz="2800" b="1" dirty="0" smtClean="0">
                <a:solidFill>
                  <a:srgbClr val="000000"/>
                </a:solidFill>
              </a:rPr>
              <a:t>7#</a:t>
            </a:r>
            <a:r>
              <a:rPr lang="hr-HR" sz="2800" b="1" dirty="0">
                <a:solidFill>
                  <a:srgbClr val="000000"/>
                </a:solidFill>
              </a:rPr>
              <a:t>Update </a:t>
            </a:r>
            <a:r>
              <a:rPr lang="hr-HR" sz="2800" b="1" dirty="0" smtClean="0">
                <a:solidFill>
                  <a:srgbClr val="000000"/>
                </a:solidFill>
              </a:rPr>
              <a:t>FragmentTwo.java</a:t>
            </a:r>
            <a:endParaRPr lang="en-US" sz="2800" b="1" dirty="0">
              <a:solidFill>
                <a:srgbClr val="000000"/>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91</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28600" y="762000"/>
            <a:ext cx="8534400" cy="5386091"/>
          </a:xfrm>
          <a:prstGeom prst="rect">
            <a:avLst/>
          </a:prstGeom>
        </p:spPr>
        <p:txBody>
          <a:bodyPr wrap="square">
            <a:spAutoFit/>
          </a:bodyPr>
          <a:lstStyle/>
          <a:p>
            <a:r>
              <a:rPr lang="en-US" b="1" dirty="0">
                <a:solidFill>
                  <a:srgbClr val="7F0055"/>
                </a:solidFill>
                <a:latin typeface="Monaco"/>
              </a:rPr>
              <a:t>public</a:t>
            </a:r>
            <a:r>
              <a:rPr lang="en-US" b="1" dirty="0">
                <a:solidFill>
                  <a:srgbClr val="000000"/>
                </a:solidFill>
                <a:latin typeface="Monaco"/>
              </a:rPr>
              <a:t> </a:t>
            </a:r>
            <a:r>
              <a:rPr lang="en-US" b="1" dirty="0">
                <a:solidFill>
                  <a:srgbClr val="7F0055"/>
                </a:solidFill>
                <a:latin typeface="Monaco"/>
              </a:rPr>
              <a:t>class</a:t>
            </a:r>
            <a:r>
              <a:rPr lang="en-US" b="1" dirty="0">
                <a:solidFill>
                  <a:srgbClr val="000000"/>
                </a:solidFill>
                <a:latin typeface="Monaco"/>
              </a:rPr>
              <a:t> </a:t>
            </a:r>
            <a:r>
              <a:rPr lang="en-US" b="1" dirty="0" err="1">
                <a:solidFill>
                  <a:srgbClr val="000000"/>
                </a:solidFill>
                <a:latin typeface="Monaco"/>
              </a:rPr>
              <a:t>FragmentTwo</a:t>
            </a:r>
            <a:r>
              <a:rPr lang="en-US" b="1" dirty="0">
                <a:solidFill>
                  <a:srgbClr val="000000"/>
                </a:solidFill>
                <a:latin typeface="Monaco"/>
              </a:rPr>
              <a:t> </a:t>
            </a:r>
            <a:r>
              <a:rPr lang="en-US" b="1" dirty="0">
                <a:solidFill>
                  <a:srgbClr val="7F0055"/>
                </a:solidFill>
                <a:latin typeface="Monaco"/>
              </a:rPr>
              <a:t>extends</a:t>
            </a:r>
            <a:r>
              <a:rPr lang="en-US" b="1" dirty="0">
                <a:solidFill>
                  <a:srgbClr val="000000"/>
                </a:solidFill>
                <a:latin typeface="Monaco"/>
              </a:rPr>
              <a:t> Fragment</a:t>
            </a:r>
            <a:r>
              <a:rPr lang="en-US" b="1" dirty="0" smtClean="0">
                <a:solidFill>
                  <a:srgbClr val="000000"/>
                </a:solidFill>
                <a:latin typeface="Monaco"/>
              </a:rPr>
              <a:t>{</a:t>
            </a:r>
          </a:p>
          <a:p>
            <a:r>
              <a:rPr lang="en-US" b="1" i="1" dirty="0">
                <a:solidFill>
                  <a:schemeClr val="accent2">
                    <a:lumMod val="75000"/>
                  </a:schemeClr>
                </a:solidFill>
                <a:latin typeface="Monaco"/>
              </a:rPr>
              <a:t>//STEP 1:EXTEND THE CLASS WITH FRAGMENT </a:t>
            </a:r>
          </a:p>
          <a:p>
            <a:endParaRPr lang="en-US" b="1" dirty="0" smtClean="0">
              <a:solidFill>
                <a:srgbClr val="000000"/>
              </a:solidFill>
              <a:latin typeface="Monaco"/>
            </a:endParaRPr>
          </a:p>
          <a:p>
            <a:endParaRPr lang="en-US" b="1" dirty="0">
              <a:solidFill>
                <a:srgbClr val="000000"/>
              </a:solidFill>
              <a:latin typeface="Monaco"/>
            </a:endParaRPr>
          </a:p>
          <a:p>
            <a:r>
              <a:rPr lang="en-US" b="1" i="1" dirty="0">
                <a:solidFill>
                  <a:srgbClr val="953735"/>
                </a:solidFill>
                <a:latin typeface="Monaco"/>
              </a:rPr>
              <a:t>/STEP 2:RI</a:t>
            </a:r>
            <a:r>
              <a:rPr lang="en-US" b="1" dirty="0">
                <a:solidFill>
                  <a:srgbClr val="953735"/>
                </a:solidFill>
                <a:latin typeface="Monaco"/>
              </a:rPr>
              <a:t>GHT CLICK-&gt;SOURCE-&gt;OVERRIDE_UNIMTD-&gt;ADD </a:t>
            </a:r>
            <a:r>
              <a:rPr lang="en-US" b="1" dirty="0" err="1">
                <a:solidFill>
                  <a:srgbClr val="953735"/>
                </a:solidFill>
                <a:latin typeface="Monaco"/>
              </a:rPr>
              <a:t>OnCreateView</a:t>
            </a:r>
            <a:r>
              <a:rPr lang="en-US" b="1" dirty="0">
                <a:solidFill>
                  <a:srgbClr val="953735"/>
                </a:solidFill>
                <a:latin typeface="Monaco"/>
              </a:rPr>
              <a:t>(</a:t>
            </a:r>
            <a:r>
              <a:rPr lang="en-US" b="1" dirty="0" smtClean="0">
                <a:solidFill>
                  <a:srgbClr val="953735"/>
                </a:solidFill>
                <a:latin typeface="Monaco"/>
              </a:rPr>
              <a:t>)</a:t>
            </a:r>
          </a:p>
          <a:p>
            <a:endParaRPr lang="en-US" b="1" dirty="0">
              <a:solidFill>
                <a:srgbClr val="000000"/>
              </a:solidFill>
              <a:latin typeface="Monaco"/>
            </a:endParaRPr>
          </a:p>
          <a:p>
            <a:r>
              <a:rPr lang="en-US" dirty="0">
                <a:solidFill>
                  <a:srgbClr val="000000"/>
                </a:solidFill>
                <a:latin typeface="Monaco"/>
              </a:rPr>
              <a:t>   </a:t>
            </a:r>
            <a:r>
              <a:rPr lang="en-US" dirty="0">
                <a:solidFill>
                  <a:srgbClr val="646464"/>
                </a:solidFill>
                <a:latin typeface="Monaco"/>
              </a:rPr>
              <a:t>@Override</a:t>
            </a:r>
          </a:p>
          <a:p>
            <a:r>
              <a:rPr lang="en-US" dirty="0">
                <a:solidFill>
                  <a:srgbClr val="000000"/>
                </a:solidFill>
                <a:latin typeface="Monaco"/>
              </a:rPr>
              <a:t>   </a:t>
            </a:r>
            <a:r>
              <a:rPr lang="en-US" b="1" dirty="0">
                <a:solidFill>
                  <a:srgbClr val="7F0055"/>
                </a:solidFill>
                <a:latin typeface="Monaco"/>
              </a:rPr>
              <a:t>public</a:t>
            </a:r>
            <a:r>
              <a:rPr lang="en-US" b="1" dirty="0">
                <a:solidFill>
                  <a:srgbClr val="000000"/>
                </a:solidFill>
                <a:latin typeface="Monaco"/>
              </a:rPr>
              <a:t> View </a:t>
            </a:r>
            <a:r>
              <a:rPr lang="en-US" b="1" dirty="0" err="1">
                <a:solidFill>
                  <a:srgbClr val="000000"/>
                </a:solidFill>
                <a:latin typeface="Monaco"/>
              </a:rPr>
              <a:t>onCreateView</a:t>
            </a:r>
            <a:r>
              <a:rPr lang="en-US" b="1" dirty="0">
                <a:solidFill>
                  <a:srgbClr val="000000"/>
                </a:solidFill>
                <a:latin typeface="Monaco"/>
              </a:rPr>
              <a:t>(</a:t>
            </a:r>
            <a:r>
              <a:rPr lang="en-US" b="1" dirty="0" err="1">
                <a:solidFill>
                  <a:srgbClr val="000000"/>
                </a:solidFill>
                <a:latin typeface="Monaco"/>
              </a:rPr>
              <a:t>LayoutInflater</a:t>
            </a:r>
            <a:r>
              <a:rPr lang="en-US" b="1" dirty="0">
                <a:solidFill>
                  <a:srgbClr val="000000"/>
                </a:solidFill>
                <a:latin typeface="Monaco"/>
              </a:rPr>
              <a:t> </a:t>
            </a:r>
            <a:r>
              <a:rPr lang="en-US" b="1" dirty="0" err="1">
                <a:solidFill>
                  <a:srgbClr val="000000"/>
                </a:solidFill>
                <a:latin typeface="Monaco"/>
              </a:rPr>
              <a:t>inflater</a:t>
            </a:r>
            <a:r>
              <a:rPr lang="en-US" b="1" dirty="0">
                <a:solidFill>
                  <a:srgbClr val="000000"/>
                </a:solidFill>
                <a:latin typeface="Monaco"/>
              </a:rPr>
              <a:t>,</a:t>
            </a:r>
          </a:p>
          <a:p>
            <a:r>
              <a:rPr lang="en-US" dirty="0">
                <a:solidFill>
                  <a:srgbClr val="000000"/>
                </a:solidFill>
                <a:latin typeface="Monaco"/>
              </a:rPr>
              <a:t>      </a:t>
            </a:r>
            <a:r>
              <a:rPr lang="en-US" dirty="0" err="1">
                <a:solidFill>
                  <a:srgbClr val="000000"/>
                </a:solidFill>
                <a:latin typeface="Monaco"/>
              </a:rPr>
              <a:t>ViewGroup</a:t>
            </a:r>
            <a:r>
              <a:rPr lang="en-US" dirty="0">
                <a:solidFill>
                  <a:srgbClr val="000000"/>
                </a:solidFill>
                <a:latin typeface="Monaco"/>
              </a:rPr>
              <a:t> container, Bundle </a:t>
            </a:r>
            <a:r>
              <a:rPr lang="en-US" dirty="0" err="1">
                <a:solidFill>
                  <a:srgbClr val="000000"/>
                </a:solidFill>
                <a:latin typeface="Monaco"/>
              </a:rPr>
              <a:t>savedInstanceState</a:t>
            </a:r>
            <a:r>
              <a:rPr lang="en-US" dirty="0">
                <a:solidFill>
                  <a:srgbClr val="000000"/>
                </a:solidFill>
                <a:latin typeface="Monaco"/>
              </a:rPr>
              <a:t>) {</a:t>
            </a:r>
          </a:p>
          <a:p>
            <a:r>
              <a:rPr lang="en-US" dirty="0">
                <a:solidFill>
                  <a:srgbClr val="000000"/>
                </a:solidFill>
                <a:latin typeface="Monaco"/>
              </a:rPr>
              <a:t>      </a:t>
            </a:r>
            <a:r>
              <a:rPr lang="en-US" dirty="0">
                <a:solidFill>
                  <a:srgbClr val="3F5FBF"/>
                </a:solidFill>
                <a:latin typeface="Monaco"/>
              </a:rPr>
              <a:t>/**</a:t>
            </a:r>
          </a:p>
          <a:p>
            <a:r>
              <a:rPr lang="en-US" dirty="0">
                <a:solidFill>
                  <a:srgbClr val="3F5FBF"/>
                </a:solidFill>
                <a:latin typeface="Monaco"/>
              </a:rPr>
              <a:t>       * Inflate the layout for this fragment</a:t>
            </a:r>
          </a:p>
          <a:p>
            <a:r>
              <a:rPr lang="en-US" dirty="0">
                <a:solidFill>
                  <a:srgbClr val="3F5FBF"/>
                </a:solidFill>
                <a:latin typeface="Monaco"/>
              </a:rPr>
              <a:t>       *</a:t>
            </a:r>
            <a:r>
              <a:rPr lang="en-US" dirty="0" smtClean="0">
                <a:solidFill>
                  <a:srgbClr val="3F5FBF"/>
                </a:solidFill>
                <a:latin typeface="Monaco"/>
              </a:rPr>
              <a:t>/</a:t>
            </a:r>
          </a:p>
          <a:p>
            <a:endParaRPr lang="en-US" dirty="0" smtClean="0">
              <a:solidFill>
                <a:srgbClr val="3F5FBF"/>
              </a:solidFill>
              <a:latin typeface="Monaco"/>
            </a:endParaRPr>
          </a:p>
          <a:p>
            <a:r>
              <a:rPr lang="en-US" i="1" dirty="0">
                <a:solidFill>
                  <a:srgbClr val="953735"/>
                </a:solidFill>
                <a:latin typeface="Monaco"/>
              </a:rPr>
              <a:t>//STEP 3:BIND THE FRAMENT JAVA CLASS WITH XML </a:t>
            </a:r>
            <a:endParaRPr lang="en-US" dirty="0">
              <a:solidFill>
                <a:srgbClr val="3F5FBF"/>
              </a:solidFill>
              <a:latin typeface="Monaco"/>
            </a:endParaRPr>
          </a:p>
          <a:p>
            <a:r>
              <a:rPr lang="pl-PL" dirty="0">
                <a:solidFill>
                  <a:srgbClr val="000000"/>
                </a:solidFill>
                <a:latin typeface="Monaco"/>
              </a:rPr>
              <a:t>    </a:t>
            </a:r>
            <a:r>
              <a:rPr lang="pl-PL" b="1" dirty="0" smtClean="0">
                <a:solidFill>
                  <a:srgbClr val="7F0055"/>
                </a:solidFill>
                <a:latin typeface="Monaco"/>
              </a:rPr>
              <a:t>return</a:t>
            </a:r>
            <a:r>
              <a:rPr lang="pl-PL" b="1" dirty="0" smtClean="0">
                <a:solidFill>
                  <a:srgbClr val="000000"/>
                </a:solidFill>
                <a:latin typeface="Monaco"/>
              </a:rPr>
              <a:t> </a:t>
            </a:r>
            <a:r>
              <a:rPr lang="pl-PL" b="1" dirty="0" err="1">
                <a:solidFill>
                  <a:srgbClr val="000000"/>
                </a:solidFill>
                <a:latin typeface="Monaco"/>
              </a:rPr>
              <a:t>inflater.inflate</a:t>
            </a:r>
            <a:r>
              <a:rPr lang="pl-PL" b="1" dirty="0">
                <a:solidFill>
                  <a:srgbClr val="000000"/>
                </a:solidFill>
                <a:latin typeface="Monaco"/>
              </a:rPr>
              <a:t>(</a:t>
            </a:r>
          </a:p>
          <a:p>
            <a:r>
              <a:rPr lang="en-US" dirty="0">
                <a:solidFill>
                  <a:srgbClr val="000000"/>
                </a:solidFill>
                <a:latin typeface="Monaco"/>
              </a:rPr>
              <a:t>      </a:t>
            </a:r>
            <a:r>
              <a:rPr lang="en-US" dirty="0" err="1">
                <a:solidFill>
                  <a:srgbClr val="000000"/>
                </a:solidFill>
                <a:latin typeface="Monaco"/>
              </a:rPr>
              <a:t>R.layout.</a:t>
            </a:r>
            <a:r>
              <a:rPr lang="en-US" i="1" dirty="0" err="1">
                <a:solidFill>
                  <a:srgbClr val="0000C0"/>
                </a:solidFill>
                <a:latin typeface="Monaco"/>
              </a:rPr>
              <a:t>fragment_two</a:t>
            </a:r>
            <a:r>
              <a:rPr lang="en-US" i="1" dirty="0">
                <a:solidFill>
                  <a:srgbClr val="000000"/>
                </a:solidFill>
                <a:latin typeface="Monaco"/>
              </a:rPr>
              <a:t>, container, </a:t>
            </a:r>
            <a:r>
              <a:rPr lang="en-US" b="1" i="1" dirty="0">
                <a:solidFill>
                  <a:srgbClr val="7F0055"/>
                </a:solidFill>
                <a:latin typeface="Monaco"/>
              </a:rPr>
              <a:t>false</a:t>
            </a:r>
            <a:r>
              <a:rPr lang="en-US" b="1" i="1" dirty="0">
                <a:solidFill>
                  <a:srgbClr val="000000"/>
                </a:solidFill>
                <a:latin typeface="Monaco"/>
              </a:rPr>
              <a:t>);</a:t>
            </a:r>
          </a:p>
          <a:p>
            <a:r>
              <a:rPr lang="en-US" dirty="0">
                <a:solidFill>
                  <a:srgbClr val="000000"/>
                </a:solidFill>
                <a:latin typeface="Monaco"/>
              </a:rPr>
              <a:t>   }</a:t>
            </a:r>
          </a:p>
          <a:p>
            <a:endParaRPr lang="en-US" sz="2000" dirty="0">
              <a:solidFill>
                <a:srgbClr val="000000"/>
              </a:solidFill>
            </a:endParaRPr>
          </a:p>
        </p:txBody>
      </p:sp>
      <p:sp>
        <p:nvSpPr>
          <p:cNvPr id="14" name="Rectangle 13"/>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30520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hr-HR" sz="2800" b="1" dirty="0">
                <a:solidFill>
                  <a:srgbClr val="000000"/>
                </a:solidFill>
              </a:rPr>
              <a:t>8</a:t>
            </a:r>
            <a:r>
              <a:rPr lang="hr-HR" sz="2800" b="1" dirty="0" smtClean="0">
                <a:solidFill>
                  <a:srgbClr val="000000"/>
                </a:solidFill>
              </a:rPr>
              <a:t>#Add CallBack</a:t>
            </a:r>
            <a:endParaRPr lang="en-US" sz="2800" b="1" dirty="0">
              <a:solidFill>
                <a:srgbClr val="000000"/>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92</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7696200" y="4876800"/>
            <a:ext cx="1219200" cy="9906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52400" y="762000"/>
            <a:ext cx="8991600" cy="2554545"/>
          </a:xfrm>
          <a:prstGeom prst="rect">
            <a:avLst/>
          </a:prstGeom>
        </p:spPr>
        <p:txBody>
          <a:bodyPr wrap="square">
            <a:spAutoFit/>
          </a:bodyPr>
          <a:lstStyle/>
          <a:p>
            <a:endParaRPr lang="en-US" sz="2000" dirty="0">
              <a:solidFill>
                <a:srgbClr val="000000"/>
              </a:solidFill>
              <a:latin typeface="Monaco"/>
            </a:endParaRPr>
          </a:p>
          <a:p>
            <a:r>
              <a:rPr lang="en-US" sz="2000" dirty="0" smtClean="0">
                <a:solidFill>
                  <a:srgbClr val="646464"/>
                </a:solidFill>
                <a:latin typeface="Monaco"/>
              </a:rPr>
              <a:t>@</a:t>
            </a:r>
            <a:r>
              <a:rPr lang="en-US" sz="2000" dirty="0">
                <a:solidFill>
                  <a:srgbClr val="646464"/>
                </a:solidFill>
                <a:latin typeface="Monaco"/>
              </a:rPr>
              <a:t>Override</a:t>
            </a:r>
          </a:p>
          <a:p>
            <a:r>
              <a:rPr lang="en-US" sz="2000" b="1" dirty="0" smtClean="0">
                <a:solidFill>
                  <a:srgbClr val="7F0055"/>
                </a:solidFill>
                <a:latin typeface="Monaco"/>
              </a:rPr>
              <a:t>public</a:t>
            </a:r>
            <a:r>
              <a:rPr lang="en-US" sz="2000" b="1" dirty="0" smtClean="0">
                <a:solidFill>
                  <a:srgbClr val="000000"/>
                </a:solidFill>
                <a:latin typeface="Monaco"/>
              </a:rPr>
              <a:t> </a:t>
            </a:r>
            <a:r>
              <a:rPr lang="en-US" sz="2000" b="1" dirty="0">
                <a:solidFill>
                  <a:srgbClr val="7F0055"/>
                </a:solidFill>
                <a:latin typeface="Monaco"/>
              </a:rPr>
              <a:t>void</a:t>
            </a:r>
            <a:r>
              <a:rPr lang="en-US" sz="2000" b="1" dirty="0">
                <a:solidFill>
                  <a:srgbClr val="000000"/>
                </a:solidFill>
                <a:latin typeface="Monaco"/>
              </a:rPr>
              <a:t> </a:t>
            </a:r>
            <a:r>
              <a:rPr lang="en-US" sz="2000" b="1" dirty="0" err="1">
                <a:solidFill>
                  <a:srgbClr val="000000"/>
                </a:solidFill>
                <a:latin typeface="Monaco"/>
              </a:rPr>
              <a:t>onActivityCreated</a:t>
            </a:r>
            <a:r>
              <a:rPr lang="en-US" sz="2000" b="1" dirty="0">
                <a:solidFill>
                  <a:srgbClr val="000000"/>
                </a:solidFill>
                <a:latin typeface="Monaco"/>
              </a:rPr>
              <a:t>(Bundle </a:t>
            </a:r>
            <a:r>
              <a:rPr lang="en-US" sz="2000" b="1" dirty="0" err="1">
                <a:solidFill>
                  <a:srgbClr val="000000"/>
                </a:solidFill>
                <a:latin typeface="Monaco"/>
              </a:rPr>
              <a:t>savedInstanceState</a:t>
            </a:r>
            <a:r>
              <a:rPr lang="en-US" sz="2000" b="1" dirty="0">
                <a:solidFill>
                  <a:srgbClr val="000000"/>
                </a:solidFill>
                <a:latin typeface="Monaco"/>
              </a:rPr>
              <a:t>) {</a:t>
            </a:r>
          </a:p>
          <a:p>
            <a:r>
              <a:rPr lang="en-US" sz="2000" dirty="0" smtClean="0">
                <a:solidFill>
                  <a:srgbClr val="000000"/>
                </a:solidFill>
                <a:latin typeface="Monaco"/>
              </a:rPr>
              <a:t>	</a:t>
            </a:r>
            <a:r>
              <a:rPr lang="en-US" sz="2000" b="1" dirty="0" err="1" smtClean="0">
                <a:solidFill>
                  <a:srgbClr val="7F0055"/>
                </a:solidFill>
                <a:latin typeface="Monaco"/>
              </a:rPr>
              <a:t>super</a:t>
            </a:r>
            <a:r>
              <a:rPr lang="en-US" sz="2000" b="1" dirty="0" err="1" smtClean="0">
                <a:solidFill>
                  <a:srgbClr val="000000"/>
                </a:solidFill>
                <a:latin typeface="Monaco"/>
              </a:rPr>
              <a:t>.onActivityCreated</a:t>
            </a:r>
            <a:r>
              <a:rPr lang="en-US" sz="2000" b="1" dirty="0">
                <a:solidFill>
                  <a:srgbClr val="000000"/>
                </a:solidFill>
                <a:latin typeface="Monaco"/>
              </a:rPr>
              <a:t>(</a:t>
            </a:r>
            <a:r>
              <a:rPr lang="en-US" sz="2000" b="1" dirty="0" err="1">
                <a:solidFill>
                  <a:srgbClr val="000000"/>
                </a:solidFill>
                <a:latin typeface="Monaco"/>
              </a:rPr>
              <a:t>savedInstanceState</a:t>
            </a:r>
            <a:r>
              <a:rPr lang="en-US" sz="2000" b="1" dirty="0">
                <a:solidFill>
                  <a:srgbClr val="000000"/>
                </a:solidFill>
                <a:latin typeface="Monaco"/>
              </a:rPr>
              <a:t>)</a:t>
            </a:r>
            <a:r>
              <a:rPr lang="en-US" sz="2000" b="1" dirty="0" smtClean="0">
                <a:solidFill>
                  <a:srgbClr val="000000"/>
                </a:solidFill>
                <a:latin typeface="Monaco"/>
              </a:rPr>
              <a:t>;</a:t>
            </a:r>
          </a:p>
          <a:p>
            <a:endParaRPr lang="pl-PL" sz="2000" dirty="0" smtClean="0">
              <a:solidFill>
                <a:srgbClr val="0000C0"/>
              </a:solidFill>
              <a:latin typeface="Monaco"/>
            </a:endParaRPr>
          </a:p>
          <a:p>
            <a:r>
              <a:rPr lang="pl-PL" sz="2000" dirty="0" smtClean="0">
                <a:solidFill>
                  <a:srgbClr val="953735"/>
                </a:solidFill>
                <a:latin typeface="Monaco"/>
              </a:rPr>
              <a:t>tv=(</a:t>
            </a:r>
            <a:r>
              <a:rPr lang="pl-PL" sz="2000" dirty="0" err="1" smtClean="0">
                <a:solidFill>
                  <a:srgbClr val="953735"/>
                </a:solidFill>
                <a:latin typeface="Monaco"/>
              </a:rPr>
              <a:t>TextView</a:t>
            </a:r>
            <a:r>
              <a:rPr lang="pl-PL" sz="2000" dirty="0" smtClean="0">
                <a:solidFill>
                  <a:srgbClr val="953735"/>
                </a:solidFill>
                <a:latin typeface="Monaco"/>
              </a:rPr>
              <a:t>) </a:t>
            </a:r>
            <a:r>
              <a:rPr lang="pl-PL" sz="2000" dirty="0" err="1" smtClean="0">
                <a:solidFill>
                  <a:srgbClr val="953735"/>
                </a:solidFill>
                <a:latin typeface="Monaco"/>
              </a:rPr>
              <a:t>getActivity</a:t>
            </a:r>
            <a:r>
              <a:rPr lang="pl-PL" sz="2000" dirty="0" smtClean="0">
                <a:solidFill>
                  <a:srgbClr val="953735"/>
                </a:solidFill>
                <a:latin typeface="Monaco"/>
              </a:rPr>
              <a:t>().</a:t>
            </a:r>
            <a:r>
              <a:rPr lang="pl-PL" sz="2000" dirty="0" err="1" smtClean="0">
                <a:solidFill>
                  <a:srgbClr val="953735"/>
                </a:solidFill>
                <a:latin typeface="Monaco"/>
              </a:rPr>
              <a:t>findViewById</a:t>
            </a:r>
            <a:r>
              <a:rPr lang="pl-PL" sz="2000" dirty="0" smtClean="0">
                <a:solidFill>
                  <a:srgbClr val="953735"/>
                </a:solidFill>
                <a:latin typeface="Monaco"/>
              </a:rPr>
              <a:t>(</a:t>
            </a:r>
            <a:r>
              <a:rPr lang="pl-PL" sz="2000" dirty="0" err="1" smtClean="0">
                <a:solidFill>
                  <a:srgbClr val="953735"/>
                </a:solidFill>
                <a:latin typeface="Monaco"/>
              </a:rPr>
              <a:t>R.id.</a:t>
            </a:r>
            <a:r>
              <a:rPr lang="pl-PL" sz="2000" i="1" dirty="0" err="1" smtClean="0">
                <a:solidFill>
                  <a:srgbClr val="953735"/>
                </a:solidFill>
                <a:latin typeface="Monaco"/>
              </a:rPr>
              <a:t>tvDisplay</a:t>
            </a:r>
            <a:r>
              <a:rPr lang="pl-PL" sz="2000" i="1" dirty="0" smtClean="0">
                <a:solidFill>
                  <a:srgbClr val="953735"/>
                </a:solidFill>
                <a:latin typeface="Monaco"/>
              </a:rPr>
              <a:t>);</a:t>
            </a:r>
          </a:p>
          <a:p>
            <a:r>
              <a:rPr lang="en-US" sz="2000" dirty="0">
                <a:solidFill>
                  <a:srgbClr val="000000"/>
                </a:solidFill>
                <a:latin typeface="Monaco"/>
              </a:rPr>
              <a:t>	}</a:t>
            </a:r>
            <a:endParaRPr lang="en-US" sz="2000" dirty="0">
              <a:solidFill>
                <a:srgbClr val="000000"/>
              </a:solidFill>
            </a:endParaRPr>
          </a:p>
        </p:txBody>
      </p:sp>
      <p:sp>
        <p:nvSpPr>
          <p:cNvPr id="5" name="Rectangle 4"/>
          <p:cNvSpPr/>
          <p:nvPr/>
        </p:nvSpPr>
        <p:spPr>
          <a:xfrm>
            <a:off x="228600" y="3581400"/>
            <a:ext cx="8610600" cy="1754327"/>
          </a:xfrm>
          <a:prstGeom prst="rect">
            <a:avLst/>
          </a:prstGeom>
        </p:spPr>
        <p:txBody>
          <a:bodyPr wrap="square">
            <a:spAutoFit/>
          </a:bodyPr>
          <a:lstStyle/>
          <a:p>
            <a:r>
              <a:rPr lang="pt-BR" dirty="0">
                <a:solidFill>
                  <a:srgbClr val="3F7F5F"/>
                </a:solidFill>
                <a:latin typeface="Monaco"/>
              </a:rPr>
              <a:t>//STEP 4:CREATE METHOD TO GET DATA FROM </a:t>
            </a:r>
            <a:r>
              <a:rPr lang="pt-BR" dirty="0" smtClean="0">
                <a:solidFill>
                  <a:srgbClr val="3F7F5F"/>
                </a:solidFill>
                <a:latin typeface="Monaco"/>
              </a:rPr>
              <a:t>FRAGMENT2</a:t>
            </a:r>
            <a:endParaRPr lang="pt-BR" dirty="0">
              <a:solidFill>
                <a:srgbClr val="3F7F5F"/>
              </a:solidFill>
              <a:latin typeface="Monaco"/>
            </a:endParaRPr>
          </a:p>
          <a:p>
            <a:r>
              <a:rPr lang="fi-FI" b="1" i="1" dirty="0" err="1" smtClean="0">
                <a:solidFill>
                  <a:srgbClr val="7F0055"/>
                </a:solidFill>
                <a:latin typeface="Monaco"/>
              </a:rPr>
              <a:t>public</a:t>
            </a:r>
            <a:r>
              <a:rPr lang="fi-FI" b="1" i="1" dirty="0" smtClean="0">
                <a:solidFill>
                  <a:srgbClr val="000000"/>
                </a:solidFill>
                <a:latin typeface="Monaco"/>
              </a:rPr>
              <a:t> </a:t>
            </a:r>
            <a:r>
              <a:rPr lang="fi-FI" b="1" i="1" dirty="0" err="1">
                <a:solidFill>
                  <a:srgbClr val="7F0055"/>
                </a:solidFill>
                <a:latin typeface="Monaco"/>
              </a:rPr>
              <a:t>void</a:t>
            </a:r>
            <a:r>
              <a:rPr lang="fi-FI" b="1" i="1" dirty="0">
                <a:solidFill>
                  <a:srgbClr val="000000"/>
                </a:solidFill>
                <a:latin typeface="Monaco"/>
              </a:rPr>
              <a:t> </a:t>
            </a:r>
            <a:r>
              <a:rPr lang="fi-FI" b="1" i="1" dirty="0" err="1">
                <a:solidFill>
                  <a:srgbClr val="000000"/>
                </a:solidFill>
                <a:latin typeface="Monaco"/>
              </a:rPr>
              <a:t>ChangeData(String</a:t>
            </a:r>
            <a:r>
              <a:rPr lang="fi-FI" b="1" i="1" dirty="0">
                <a:solidFill>
                  <a:srgbClr val="000000"/>
                </a:solidFill>
                <a:latin typeface="Monaco"/>
              </a:rPr>
              <a:t> data){</a:t>
            </a:r>
          </a:p>
          <a:p>
            <a:r>
              <a:rPr lang="en-US" i="1" dirty="0" smtClean="0">
                <a:solidFill>
                  <a:srgbClr val="000000"/>
                </a:solidFill>
                <a:latin typeface="Monaco"/>
              </a:rPr>
              <a:t>	</a:t>
            </a:r>
          </a:p>
          <a:p>
            <a:r>
              <a:rPr lang="en-US" i="1" dirty="0" err="1" smtClean="0">
                <a:solidFill>
                  <a:srgbClr val="0000C0"/>
                </a:solidFill>
                <a:latin typeface="Monaco"/>
              </a:rPr>
              <a:t>tv</a:t>
            </a:r>
            <a:r>
              <a:rPr lang="en-US" i="1" dirty="0" err="1" smtClean="0">
                <a:solidFill>
                  <a:srgbClr val="000000"/>
                </a:solidFill>
                <a:latin typeface="Monaco"/>
              </a:rPr>
              <a:t>.setText</a:t>
            </a:r>
            <a:r>
              <a:rPr lang="en-US" i="1" dirty="0">
                <a:solidFill>
                  <a:srgbClr val="000000"/>
                </a:solidFill>
                <a:latin typeface="Monaco"/>
              </a:rPr>
              <a:t>(</a:t>
            </a:r>
            <a:r>
              <a:rPr lang="en-US" i="1" dirty="0">
                <a:solidFill>
                  <a:srgbClr val="2A00FF"/>
                </a:solidFill>
                <a:latin typeface="Monaco"/>
              </a:rPr>
              <a:t>"The Value is"</a:t>
            </a:r>
            <a:r>
              <a:rPr lang="en-US" i="1" dirty="0" smtClean="0">
                <a:solidFill>
                  <a:srgbClr val="000000"/>
                </a:solidFill>
                <a:latin typeface="Monaco"/>
              </a:rPr>
              <a:t>+ </a:t>
            </a:r>
            <a:r>
              <a:rPr lang="en-US" i="1" dirty="0" smtClean="0">
                <a:solidFill>
                  <a:srgbClr val="0000C0"/>
                </a:solidFill>
                <a:latin typeface="Monaco"/>
              </a:rPr>
              <a:t>data</a:t>
            </a:r>
            <a:r>
              <a:rPr lang="en-US" i="1" dirty="0" smtClean="0">
                <a:solidFill>
                  <a:srgbClr val="000000"/>
                </a:solidFill>
                <a:latin typeface="Monaco"/>
              </a:rPr>
              <a:t>)</a:t>
            </a:r>
            <a:r>
              <a:rPr lang="en-US" i="1" dirty="0">
                <a:solidFill>
                  <a:srgbClr val="000000"/>
                </a:solidFill>
                <a:latin typeface="Monaco"/>
              </a:rPr>
              <a:t>;</a:t>
            </a:r>
          </a:p>
          <a:p>
            <a:r>
              <a:rPr lang="en-US" i="1" dirty="0">
                <a:solidFill>
                  <a:srgbClr val="000000"/>
                </a:solidFill>
                <a:latin typeface="Monaco"/>
              </a:rPr>
              <a:t>		</a:t>
            </a:r>
          </a:p>
          <a:p>
            <a:r>
              <a:rPr lang="en-US" i="1" dirty="0">
                <a:solidFill>
                  <a:srgbClr val="000000"/>
                </a:solidFill>
                <a:latin typeface="Monaco"/>
              </a:rPr>
              <a:t>	}</a:t>
            </a:r>
            <a:endParaRPr lang="en-US" i="1" dirty="0"/>
          </a:p>
        </p:txBody>
      </p:sp>
      <p:sp>
        <p:nvSpPr>
          <p:cNvPr id="14" name="Rectangle 13"/>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64140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schemeClr val="bg2">
                    <a:lumMod val="75000"/>
                  </a:schemeClr>
                </a:solidFill>
                <a:latin typeface="Arial" pitchFamily="34" charset="0"/>
                <a:cs typeface="Arial" pitchFamily="34" charset="0"/>
              </a:rPr>
              <a:t>9#Add Fragment Layout to Activity</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93</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10" name="Rectangle 9"/>
          <p:cNvSpPr/>
          <p:nvPr/>
        </p:nvSpPr>
        <p:spPr>
          <a:xfrm>
            <a:off x="0" y="762000"/>
            <a:ext cx="8839200" cy="5355313"/>
          </a:xfrm>
          <a:prstGeom prst="rect">
            <a:avLst/>
          </a:prstGeom>
        </p:spPr>
        <p:txBody>
          <a:bodyPr wrap="square">
            <a:spAutoFit/>
          </a:bodyPr>
          <a:lstStyle/>
          <a:p>
            <a:r>
              <a:rPr lang="fr-FR" dirty="0">
                <a:solidFill>
                  <a:srgbClr val="008080"/>
                </a:solidFill>
                <a:latin typeface="Monaco"/>
              </a:rPr>
              <a:t>&lt;</a:t>
            </a:r>
            <a:r>
              <a:rPr lang="fr-FR" dirty="0" err="1">
                <a:solidFill>
                  <a:srgbClr val="3F7F7F"/>
                </a:solidFill>
                <a:latin typeface="Monaco"/>
              </a:rPr>
              <a:t>RelativeLayout</a:t>
            </a:r>
            <a:r>
              <a:rPr lang="fr-FR" dirty="0">
                <a:solidFill>
                  <a:srgbClr val="3F7F7F"/>
                </a:solidFill>
                <a:latin typeface="Monaco"/>
              </a:rPr>
              <a:t> </a:t>
            </a:r>
            <a:r>
              <a:rPr lang="fr-FR" dirty="0" err="1">
                <a:solidFill>
                  <a:srgbClr val="7F007F"/>
                </a:solidFill>
                <a:latin typeface="Monaco"/>
              </a:rPr>
              <a:t>xmlns:android</a:t>
            </a:r>
            <a:r>
              <a:rPr lang="fr-FR" dirty="0">
                <a:solidFill>
                  <a:srgbClr val="000000"/>
                </a:solidFill>
                <a:latin typeface="Monaco"/>
              </a:rPr>
              <a:t>=</a:t>
            </a:r>
            <a:r>
              <a:rPr lang="fr-FR" i="1" dirty="0">
                <a:solidFill>
                  <a:srgbClr val="2A00FF"/>
                </a:solidFill>
                <a:latin typeface="Monaco"/>
              </a:rPr>
              <a:t>"http://</a:t>
            </a:r>
            <a:r>
              <a:rPr lang="fr-FR" i="1" dirty="0" err="1">
                <a:solidFill>
                  <a:srgbClr val="2A00FF"/>
                </a:solidFill>
                <a:latin typeface="Monaco"/>
              </a:rPr>
              <a:t>schemas.android.com</a:t>
            </a:r>
            <a:r>
              <a:rPr lang="fr-FR" i="1" dirty="0">
                <a:solidFill>
                  <a:srgbClr val="2A00FF"/>
                </a:solidFill>
                <a:latin typeface="Monaco"/>
              </a:rPr>
              <a:t>/</a:t>
            </a:r>
            <a:r>
              <a:rPr lang="fr-FR" i="1" dirty="0" err="1">
                <a:solidFill>
                  <a:srgbClr val="2A00FF"/>
                </a:solidFill>
                <a:latin typeface="Monaco"/>
              </a:rPr>
              <a:t>apk</a:t>
            </a:r>
            <a:r>
              <a:rPr lang="fr-FR" i="1" dirty="0">
                <a:solidFill>
                  <a:srgbClr val="2A00FF"/>
                </a:solidFill>
                <a:latin typeface="Monaco"/>
              </a:rPr>
              <a:t>/</a:t>
            </a:r>
            <a:r>
              <a:rPr lang="fr-FR" i="1" dirty="0" err="1">
                <a:solidFill>
                  <a:srgbClr val="2A00FF"/>
                </a:solidFill>
                <a:latin typeface="Monaco"/>
              </a:rPr>
              <a:t>res</a:t>
            </a:r>
            <a:r>
              <a:rPr lang="fr-FR" i="1" dirty="0">
                <a:solidFill>
                  <a:srgbClr val="2A00FF"/>
                </a:solidFill>
                <a:latin typeface="Monaco"/>
              </a:rPr>
              <a:t>/</a:t>
            </a:r>
            <a:r>
              <a:rPr lang="fr-FR" i="1" dirty="0" err="1">
                <a:solidFill>
                  <a:srgbClr val="2A00FF"/>
                </a:solidFill>
                <a:latin typeface="Monaco"/>
              </a:rPr>
              <a:t>android</a:t>
            </a:r>
            <a:r>
              <a:rPr lang="fr-FR" i="1" dirty="0">
                <a:solidFill>
                  <a:srgbClr val="2A00FF"/>
                </a:solidFill>
                <a:latin typeface="Monaco"/>
              </a:rPr>
              <a:t>"</a:t>
            </a:r>
          </a:p>
          <a:p>
            <a:r>
              <a:rPr lang="fi-FI" dirty="0">
                <a:latin typeface="Monaco"/>
              </a:rPr>
              <a:t>    </a:t>
            </a:r>
            <a:r>
              <a:rPr lang="fi-FI" dirty="0" err="1">
                <a:solidFill>
                  <a:srgbClr val="7F007F"/>
                </a:solidFill>
                <a:latin typeface="Monaco"/>
              </a:rPr>
              <a:t>xmlns:tools</a:t>
            </a:r>
            <a:r>
              <a:rPr lang="fi-FI" dirty="0" err="1">
                <a:solidFill>
                  <a:srgbClr val="000000"/>
                </a:solidFill>
                <a:latin typeface="Monaco"/>
              </a:rPr>
              <a:t>=</a:t>
            </a:r>
            <a:r>
              <a:rPr lang="fi-FI" i="1" dirty="0" err="1">
                <a:solidFill>
                  <a:srgbClr val="2A00FF"/>
                </a:solidFill>
                <a:latin typeface="Monaco"/>
              </a:rPr>
              <a:t>"http://schemas.android.com/tools</a:t>
            </a:r>
            <a:r>
              <a:rPr lang="fi-FI" i="1" dirty="0">
                <a:solidFill>
                  <a:srgbClr val="2A00FF"/>
                </a:solidFill>
                <a:latin typeface="Monaco"/>
              </a:rPr>
              <a:t>"</a:t>
            </a:r>
          </a:p>
          <a:p>
            <a:r>
              <a:rPr lang="en-US" dirty="0">
                <a:latin typeface="Monaco"/>
              </a:rPr>
              <a:t>    </a:t>
            </a:r>
            <a:r>
              <a:rPr lang="en-US" dirty="0" err="1">
                <a:solidFill>
                  <a:srgbClr val="7F007F"/>
                </a:solidFill>
                <a:latin typeface="Monaco"/>
              </a:rPr>
              <a:t>android:layout_width</a:t>
            </a:r>
            <a:r>
              <a:rPr lang="en-US" dirty="0">
                <a:solidFill>
                  <a:srgbClr val="000000"/>
                </a:solidFill>
                <a:latin typeface="Monaco"/>
              </a:rPr>
              <a:t>=</a:t>
            </a:r>
            <a:r>
              <a:rPr lang="en-US" i="1" dirty="0">
                <a:solidFill>
                  <a:srgbClr val="2A00FF"/>
                </a:solidFill>
                <a:latin typeface="Monaco"/>
              </a:rPr>
              <a:t>"</a:t>
            </a:r>
            <a:r>
              <a:rPr lang="en-US" i="1" dirty="0" err="1">
                <a:solidFill>
                  <a:srgbClr val="2A00FF"/>
                </a:solidFill>
                <a:latin typeface="Monaco"/>
              </a:rPr>
              <a:t>match_parent</a:t>
            </a:r>
            <a:r>
              <a:rPr lang="en-US" i="1" dirty="0">
                <a:solidFill>
                  <a:srgbClr val="2A00FF"/>
                </a:solidFill>
                <a:latin typeface="Monaco"/>
              </a:rPr>
              <a:t>"</a:t>
            </a:r>
          </a:p>
          <a:p>
            <a:r>
              <a:rPr lang="en-US" dirty="0">
                <a:latin typeface="Monaco"/>
              </a:rPr>
              <a:t>    </a:t>
            </a:r>
            <a:r>
              <a:rPr lang="en-US" dirty="0" err="1">
                <a:solidFill>
                  <a:srgbClr val="7F007F"/>
                </a:solidFill>
                <a:latin typeface="Monaco"/>
              </a:rPr>
              <a:t>android:layout_height</a:t>
            </a:r>
            <a:r>
              <a:rPr lang="en-US" dirty="0">
                <a:solidFill>
                  <a:srgbClr val="000000"/>
                </a:solidFill>
                <a:latin typeface="Monaco"/>
              </a:rPr>
              <a:t>=</a:t>
            </a:r>
            <a:r>
              <a:rPr lang="en-US" i="1" dirty="0">
                <a:solidFill>
                  <a:srgbClr val="2A00FF"/>
                </a:solidFill>
                <a:latin typeface="Monaco"/>
              </a:rPr>
              <a:t>"</a:t>
            </a:r>
            <a:r>
              <a:rPr lang="en-US" i="1" dirty="0" err="1">
                <a:solidFill>
                  <a:srgbClr val="2A00FF"/>
                </a:solidFill>
                <a:latin typeface="Monaco"/>
              </a:rPr>
              <a:t>match_parent</a:t>
            </a:r>
            <a:r>
              <a:rPr lang="en-US" i="1" dirty="0">
                <a:solidFill>
                  <a:srgbClr val="2A00FF"/>
                </a:solidFill>
                <a:latin typeface="Monaco"/>
              </a:rPr>
              <a:t>"</a:t>
            </a:r>
          </a:p>
          <a:p>
            <a:r>
              <a:rPr lang="en-US" dirty="0">
                <a:latin typeface="Monaco"/>
              </a:rPr>
              <a:t>    </a:t>
            </a:r>
            <a:r>
              <a:rPr lang="en-US" dirty="0" err="1">
                <a:solidFill>
                  <a:srgbClr val="7F007F"/>
                </a:solidFill>
                <a:latin typeface="Monaco"/>
              </a:rPr>
              <a:t>tools:context</a:t>
            </a:r>
            <a:r>
              <a:rPr lang="en-US" dirty="0">
                <a:solidFill>
                  <a:srgbClr val="000000"/>
                </a:solidFill>
                <a:latin typeface="Monaco"/>
              </a:rPr>
              <a:t>=</a:t>
            </a:r>
            <a:r>
              <a:rPr lang="en-US" i="1" dirty="0">
                <a:solidFill>
                  <a:srgbClr val="2A00FF"/>
                </a:solidFill>
                <a:latin typeface="Monaco"/>
              </a:rPr>
              <a:t>".</a:t>
            </a:r>
            <a:r>
              <a:rPr lang="en-US" i="1" dirty="0" err="1">
                <a:solidFill>
                  <a:srgbClr val="2A00FF"/>
                </a:solidFill>
                <a:latin typeface="Monaco"/>
              </a:rPr>
              <a:t>MainActivity</a:t>
            </a:r>
            <a:r>
              <a:rPr lang="en-US" i="1" dirty="0">
                <a:solidFill>
                  <a:srgbClr val="2A00FF"/>
                </a:solidFill>
                <a:latin typeface="Monaco"/>
              </a:rPr>
              <a:t>" </a:t>
            </a:r>
            <a:r>
              <a:rPr lang="en-US" i="1" dirty="0" smtClean="0">
                <a:solidFill>
                  <a:srgbClr val="008080"/>
                </a:solidFill>
                <a:latin typeface="Monaco"/>
              </a:rPr>
              <a:t>&gt;</a:t>
            </a:r>
            <a:endParaRPr lang="en-US" dirty="0">
              <a:latin typeface="Monaco"/>
            </a:endParaRPr>
          </a:p>
          <a:p>
            <a:r>
              <a:rPr lang="en-US" dirty="0">
                <a:solidFill>
                  <a:srgbClr val="000000"/>
                </a:solidFill>
                <a:latin typeface="Monaco"/>
              </a:rPr>
              <a:t>    </a:t>
            </a:r>
            <a:r>
              <a:rPr lang="en-US" dirty="0">
                <a:solidFill>
                  <a:srgbClr val="008080"/>
                </a:solidFill>
                <a:latin typeface="Monaco"/>
              </a:rPr>
              <a:t>&lt;</a:t>
            </a:r>
            <a:r>
              <a:rPr lang="en-US" dirty="0">
                <a:solidFill>
                  <a:srgbClr val="3F7F7F"/>
                </a:solidFill>
                <a:latin typeface="Monaco"/>
              </a:rPr>
              <a:t>fragment</a:t>
            </a:r>
          </a:p>
          <a:p>
            <a:r>
              <a:rPr lang="fr-FR" dirty="0">
                <a:latin typeface="Monaco"/>
              </a:rPr>
              <a:t>     </a:t>
            </a:r>
            <a:r>
              <a:rPr lang="fr-FR" dirty="0" err="1" smtClean="0">
                <a:solidFill>
                  <a:srgbClr val="7F007F"/>
                </a:solidFill>
                <a:latin typeface="Monaco"/>
              </a:rPr>
              <a:t>android:id</a:t>
            </a:r>
            <a:r>
              <a:rPr lang="fr-FR" dirty="0">
                <a:solidFill>
                  <a:srgbClr val="000000"/>
                </a:solidFill>
                <a:latin typeface="Monaco"/>
              </a:rPr>
              <a:t>=</a:t>
            </a:r>
            <a:r>
              <a:rPr lang="fr-FR" i="1" dirty="0">
                <a:solidFill>
                  <a:srgbClr val="2A00FF"/>
                </a:solidFill>
                <a:latin typeface="Monaco"/>
              </a:rPr>
              <a:t>"@+id/frag1"</a:t>
            </a:r>
          </a:p>
          <a:p>
            <a:r>
              <a:rPr lang="en-US" dirty="0">
                <a:latin typeface="Monaco"/>
              </a:rPr>
              <a:t>     </a:t>
            </a:r>
            <a:r>
              <a:rPr lang="en-US" dirty="0" err="1" smtClean="0">
                <a:solidFill>
                  <a:srgbClr val="7F007F"/>
                </a:solidFill>
                <a:latin typeface="Monaco"/>
              </a:rPr>
              <a:t>android:name</a:t>
            </a:r>
            <a:r>
              <a:rPr lang="en-US" dirty="0">
                <a:solidFill>
                  <a:srgbClr val="000000"/>
                </a:solidFill>
                <a:latin typeface="Monaco"/>
              </a:rPr>
              <a:t>=</a:t>
            </a:r>
            <a:r>
              <a:rPr lang="en-US" i="1" dirty="0">
                <a:solidFill>
                  <a:srgbClr val="2A00FF"/>
                </a:solidFill>
                <a:latin typeface="Monaco"/>
              </a:rPr>
              <a:t>"</a:t>
            </a:r>
            <a:r>
              <a:rPr lang="en-US" i="1" dirty="0" err="1">
                <a:solidFill>
                  <a:srgbClr val="2A00FF"/>
                </a:solidFill>
                <a:latin typeface="Monaco"/>
              </a:rPr>
              <a:t>com.example.fragmentintercomm.FragmentOne</a:t>
            </a:r>
            <a:r>
              <a:rPr lang="en-US" i="1" dirty="0">
                <a:solidFill>
                  <a:srgbClr val="2A00FF"/>
                </a:solidFill>
                <a:latin typeface="Monaco"/>
              </a:rPr>
              <a:t>"</a:t>
            </a:r>
          </a:p>
          <a:p>
            <a:r>
              <a:rPr lang="en-US" dirty="0">
                <a:latin typeface="Monaco"/>
              </a:rPr>
              <a:t>     </a:t>
            </a:r>
            <a:r>
              <a:rPr lang="en-US" dirty="0" err="1" smtClean="0">
                <a:solidFill>
                  <a:srgbClr val="7F007F"/>
                </a:solidFill>
                <a:latin typeface="Monaco"/>
              </a:rPr>
              <a:t>android:layout_width</a:t>
            </a:r>
            <a:r>
              <a:rPr lang="en-US" dirty="0">
                <a:solidFill>
                  <a:srgbClr val="000000"/>
                </a:solidFill>
                <a:latin typeface="Monaco"/>
              </a:rPr>
              <a:t>=</a:t>
            </a:r>
            <a:r>
              <a:rPr lang="en-US" i="1" dirty="0">
                <a:solidFill>
                  <a:srgbClr val="2A00FF"/>
                </a:solidFill>
                <a:latin typeface="Monaco"/>
              </a:rPr>
              <a:t>"</a:t>
            </a:r>
            <a:r>
              <a:rPr lang="en-US" i="1" dirty="0" err="1">
                <a:solidFill>
                  <a:srgbClr val="2A00FF"/>
                </a:solidFill>
                <a:latin typeface="Monaco"/>
              </a:rPr>
              <a:t>match_parent</a:t>
            </a:r>
            <a:r>
              <a:rPr lang="en-US" i="1" dirty="0">
                <a:solidFill>
                  <a:srgbClr val="2A00FF"/>
                </a:solidFill>
                <a:latin typeface="Monaco"/>
              </a:rPr>
              <a:t>"</a:t>
            </a:r>
          </a:p>
          <a:p>
            <a:r>
              <a:rPr lang="en-US" dirty="0">
                <a:latin typeface="Monaco"/>
              </a:rPr>
              <a:t>     </a:t>
            </a:r>
            <a:r>
              <a:rPr lang="en-US" dirty="0" err="1" smtClean="0">
                <a:solidFill>
                  <a:srgbClr val="7F007F"/>
                </a:solidFill>
                <a:latin typeface="Monaco"/>
              </a:rPr>
              <a:t>android:layout_height</a:t>
            </a:r>
            <a:r>
              <a:rPr lang="en-US" dirty="0">
                <a:solidFill>
                  <a:srgbClr val="000000"/>
                </a:solidFill>
                <a:latin typeface="Monaco"/>
              </a:rPr>
              <a:t>=</a:t>
            </a:r>
            <a:r>
              <a:rPr lang="en-US" i="1" dirty="0">
                <a:solidFill>
                  <a:srgbClr val="2A00FF"/>
                </a:solidFill>
                <a:latin typeface="Monaco"/>
              </a:rPr>
              <a:t>"</a:t>
            </a:r>
            <a:r>
              <a:rPr lang="en-US" i="1" dirty="0" err="1">
                <a:solidFill>
                  <a:srgbClr val="2A00FF"/>
                </a:solidFill>
                <a:latin typeface="Monaco"/>
              </a:rPr>
              <a:t>wrap_content</a:t>
            </a:r>
            <a:r>
              <a:rPr lang="en-US" i="1" dirty="0">
                <a:solidFill>
                  <a:srgbClr val="2A00FF"/>
                </a:solidFill>
                <a:latin typeface="Monaco"/>
              </a:rPr>
              <a:t>" </a:t>
            </a:r>
            <a:r>
              <a:rPr lang="en-US" i="1" dirty="0">
                <a:solidFill>
                  <a:srgbClr val="008080"/>
                </a:solidFill>
                <a:latin typeface="Monaco"/>
              </a:rPr>
              <a:t>/</a:t>
            </a:r>
            <a:r>
              <a:rPr lang="en-US" i="1" dirty="0" smtClean="0">
                <a:solidFill>
                  <a:srgbClr val="008080"/>
                </a:solidFill>
                <a:latin typeface="Monaco"/>
              </a:rPr>
              <a:t>&gt;</a:t>
            </a:r>
          </a:p>
          <a:p>
            <a:endParaRPr lang="en-US" dirty="0" smtClean="0">
              <a:solidFill>
                <a:srgbClr val="008080"/>
              </a:solidFill>
              <a:latin typeface="Monaco"/>
            </a:endParaRPr>
          </a:p>
          <a:p>
            <a:r>
              <a:rPr lang="en-US" dirty="0" smtClean="0">
                <a:solidFill>
                  <a:srgbClr val="008080"/>
                </a:solidFill>
                <a:latin typeface="Monaco"/>
              </a:rPr>
              <a:t>    &lt;</a:t>
            </a:r>
            <a:r>
              <a:rPr lang="en-US" dirty="0">
                <a:solidFill>
                  <a:srgbClr val="3F7F7F"/>
                </a:solidFill>
                <a:latin typeface="Monaco"/>
              </a:rPr>
              <a:t>fragment</a:t>
            </a:r>
          </a:p>
          <a:p>
            <a:r>
              <a:rPr lang="fr-FR" dirty="0">
                <a:latin typeface="Monaco"/>
              </a:rPr>
              <a:t>     </a:t>
            </a:r>
            <a:r>
              <a:rPr lang="fr-FR" dirty="0" err="1" smtClean="0">
                <a:solidFill>
                  <a:srgbClr val="7F007F"/>
                </a:solidFill>
                <a:latin typeface="Monaco"/>
              </a:rPr>
              <a:t>android:id</a:t>
            </a:r>
            <a:r>
              <a:rPr lang="fr-FR" dirty="0">
                <a:solidFill>
                  <a:srgbClr val="000000"/>
                </a:solidFill>
                <a:latin typeface="Monaco"/>
              </a:rPr>
              <a:t>=</a:t>
            </a:r>
            <a:r>
              <a:rPr lang="fr-FR" i="1" dirty="0">
                <a:solidFill>
                  <a:srgbClr val="2A00FF"/>
                </a:solidFill>
                <a:latin typeface="Monaco"/>
              </a:rPr>
              <a:t>"@+id/</a:t>
            </a:r>
            <a:r>
              <a:rPr lang="fr-FR" i="1" dirty="0" smtClean="0">
                <a:solidFill>
                  <a:srgbClr val="2A00FF"/>
                </a:solidFill>
                <a:latin typeface="Monaco"/>
              </a:rPr>
              <a:t>frag2"</a:t>
            </a:r>
            <a:endParaRPr lang="fr-FR" i="1" dirty="0">
              <a:solidFill>
                <a:srgbClr val="2A00FF"/>
              </a:solidFill>
              <a:latin typeface="Monaco"/>
            </a:endParaRPr>
          </a:p>
          <a:p>
            <a:r>
              <a:rPr lang="en-US" dirty="0">
                <a:latin typeface="Monaco"/>
              </a:rPr>
              <a:t> </a:t>
            </a:r>
            <a:r>
              <a:rPr lang="en-US" dirty="0" smtClean="0">
                <a:latin typeface="Monaco"/>
              </a:rPr>
              <a:t>    </a:t>
            </a:r>
            <a:r>
              <a:rPr lang="en-US" dirty="0" err="1">
                <a:solidFill>
                  <a:srgbClr val="7F007F"/>
                </a:solidFill>
                <a:latin typeface="Monaco"/>
              </a:rPr>
              <a:t>android:name</a:t>
            </a:r>
            <a:r>
              <a:rPr lang="en-US" dirty="0">
                <a:solidFill>
                  <a:srgbClr val="000000"/>
                </a:solidFill>
                <a:latin typeface="Monaco"/>
              </a:rPr>
              <a:t>=</a:t>
            </a:r>
            <a:r>
              <a:rPr lang="en-US" i="1" dirty="0">
                <a:solidFill>
                  <a:srgbClr val="2A00FF"/>
                </a:solidFill>
                <a:latin typeface="Monaco"/>
              </a:rPr>
              <a:t>"</a:t>
            </a:r>
            <a:r>
              <a:rPr lang="en-US" i="1" dirty="0" err="1">
                <a:solidFill>
                  <a:srgbClr val="2A00FF"/>
                </a:solidFill>
                <a:latin typeface="Monaco"/>
              </a:rPr>
              <a:t>com.example.fragmentintercomm.FragmentTwo</a:t>
            </a:r>
            <a:r>
              <a:rPr lang="en-US" i="1" dirty="0">
                <a:solidFill>
                  <a:srgbClr val="2A00FF"/>
                </a:solidFill>
                <a:latin typeface="Monaco"/>
              </a:rPr>
              <a:t>"</a:t>
            </a:r>
          </a:p>
          <a:p>
            <a:r>
              <a:rPr lang="en-US" i="1" dirty="0">
                <a:solidFill>
                  <a:srgbClr val="2A00FF"/>
                </a:solidFill>
                <a:latin typeface="Monaco"/>
              </a:rPr>
              <a:t>     </a:t>
            </a:r>
            <a:r>
              <a:rPr lang="en-US" i="1" dirty="0" err="1" smtClean="0">
                <a:solidFill>
                  <a:srgbClr val="7F007F"/>
                </a:solidFill>
                <a:latin typeface="Monaco"/>
              </a:rPr>
              <a:t>android:layout_width</a:t>
            </a:r>
            <a:r>
              <a:rPr lang="en-US" i="1" dirty="0">
                <a:solidFill>
                  <a:srgbClr val="000000"/>
                </a:solidFill>
                <a:latin typeface="Monaco"/>
              </a:rPr>
              <a:t>=</a:t>
            </a:r>
            <a:r>
              <a:rPr lang="en-US" i="1" dirty="0">
                <a:solidFill>
                  <a:srgbClr val="2A00FF"/>
                </a:solidFill>
                <a:latin typeface="Monaco"/>
              </a:rPr>
              <a:t>"</a:t>
            </a:r>
            <a:r>
              <a:rPr lang="en-US" i="1" dirty="0" err="1">
                <a:solidFill>
                  <a:srgbClr val="2A00FF"/>
                </a:solidFill>
                <a:latin typeface="Monaco"/>
              </a:rPr>
              <a:t>match_parent</a:t>
            </a:r>
            <a:r>
              <a:rPr lang="en-US" i="1" dirty="0">
                <a:solidFill>
                  <a:srgbClr val="2A00FF"/>
                </a:solidFill>
                <a:latin typeface="Monaco"/>
              </a:rPr>
              <a:t>"</a:t>
            </a:r>
          </a:p>
          <a:p>
            <a:r>
              <a:rPr lang="en-US" dirty="0">
                <a:latin typeface="Monaco"/>
              </a:rPr>
              <a:t>     </a:t>
            </a:r>
            <a:r>
              <a:rPr lang="en-US" dirty="0" err="1" smtClean="0">
                <a:solidFill>
                  <a:srgbClr val="7F007F"/>
                </a:solidFill>
                <a:latin typeface="Monaco"/>
              </a:rPr>
              <a:t>android:layout_height</a:t>
            </a:r>
            <a:r>
              <a:rPr lang="en-US" dirty="0">
                <a:solidFill>
                  <a:srgbClr val="000000"/>
                </a:solidFill>
                <a:latin typeface="Monaco"/>
              </a:rPr>
              <a:t>=</a:t>
            </a:r>
            <a:r>
              <a:rPr lang="en-US" i="1" dirty="0">
                <a:solidFill>
                  <a:srgbClr val="2A00FF"/>
                </a:solidFill>
                <a:latin typeface="Monaco"/>
              </a:rPr>
              <a:t>"</a:t>
            </a:r>
            <a:r>
              <a:rPr lang="en-US" i="1" dirty="0" err="1">
                <a:solidFill>
                  <a:srgbClr val="2A00FF"/>
                </a:solidFill>
                <a:latin typeface="Monaco"/>
              </a:rPr>
              <a:t>wrap_content</a:t>
            </a:r>
            <a:r>
              <a:rPr lang="en-US" i="1" dirty="0">
                <a:solidFill>
                  <a:srgbClr val="2A00FF"/>
                </a:solidFill>
                <a:latin typeface="Monaco"/>
              </a:rPr>
              <a:t>" </a:t>
            </a:r>
            <a:r>
              <a:rPr lang="en-US" i="1" dirty="0">
                <a:solidFill>
                  <a:srgbClr val="008080"/>
                </a:solidFill>
                <a:latin typeface="Monaco"/>
              </a:rPr>
              <a:t>/&gt;</a:t>
            </a:r>
          </a:p>
          <a:p>
            <a:endParaRPr lang="en-US" dirty="0">
              <a:latin typeface="Monaco"/>
            </a:endParaRPr>
          </a:p>
          <a:p>
            <a:r>
              <a:rPr lang="en-US" dirty="0">
                <a:solidFill>
                  <a:srgbClr val="008080"/>
                </a:solidFill>
                <a:latin typeface="Monaco"/>
              </a:rPr>
              <a:t>&lt;/</a:t>
            </a:r>
            <a:r>
              <a:rPr lang="en-US" dirty="0" err="1">
                <a:solidFill>
                  <a:srgbClr val="3F7F7F"/>
                </a:solidFill>
                <a:latin typeface="Monaco"/>
              </a:rPr>
              <a:t>RelativeLayout</a:t>
            </a:r>
            <a:r>
              <a:rPr lang="en-US" dirty="0">
                <a:solidFill>
                  <a:srgbClr val="008080"/>
                </a:solidFill>
                <a:latin typeface="Monaco"/>
              </a:rPr>
              <a:t>&gt;</a:t>
            </a:r>
            <a:endParaRPr lang="en-US" dirty="0"/>
          </a:p>
        </p:txBody>
      </p:sp>
      <p:sp>
        <p:nvSpPr>
          <p:cNvPr id="12" name="Rectangle 11"/>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864838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schemeClr val="bg2">
                    <a:lumMod val="75000"/>
                  </a:schemeClr>
                </a:solidFill>
                <a:latin typeface="Arial" pitchFamily="34" charset="0"/>
                <a:cs typeface="Arial" pitchFamily="34" charset="0"/>
              </a:rPr>
              <a:t>10#Create Interface File</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94</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pic>
        <p:nvPicPr>
          <p:cNvPr id="5" name="Picture 4" descr="Screen Shot 2014-02-16 at 11.56.1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609600"/>
            <a:ext cx="5268493" cy="5493927"/>
          </a:xfrm>
          <a:prstGeom prst="rect">
            <a:avLst/>
          </a:prstGeom>
        </p:spPr>
      </p:pic>
      <p:pic>
        <p:nvPicPr>
          <p:cNvPr id="7" name="Picture 6" descr="Screen Shot 2014-02-16 at 11.56.3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0" y="685800"/>
            <a:ext cx="3319481" cy="3035300"/>
          </a:xfrm>
          <a:prstGeom prst="rect">
            <a:avLst/>
          </a:prstGeom>
        </p:spPr>
      </p:pic>
      <p:sp>
        <p:nvSpPr>
          <p:cNvPr id="14" name="Rectangle 13"/>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19073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schemeClr val="bg2">
                    <a:lumMod val="75000"/>
                  </a:schemeClr>
                </a:solidFill>
                <a:latin typeface="Arial" pitchFamily="34" charset="0"/>
                <a:cs typeface="Arial" pitchFamily="34" charset="0"/>
              </a:rPr>
              <a:t>11#Create Interface Method</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95</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pic>
        <p:nvPicPr>
          <p:cNvPr id="7" name="Picture 6" descr="Screen Shot 2014-02-16 at 11.56.3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42" y="990600"/>
            <a:ext cx="4416715" cy="4572000"/>
          </a:xfrm>
          <a:prstGeom prst="rect">
            <a:avLst/>
          </a:prstGeom>
        </p:spPr>
      </p:pic>
      <p:sp>
        <p:nvSpPr>
          <p:cNvPr id="12" name="Rectangle 11"/>
          <p:cNvSpPr/>
          <p:nvPr/>
        </p:nvSpPr>
        <p:spPr>
          <a:xfrm>
            <a:off x="4577970" y="1219200"/>
            <a:ext cx="4572000" cy="1754327"/>
          </a:xfrm>
          <a:prstGeom prst="rect">
            <a:avLst/>
          </a:prstGeom>
        </p:spPr>
        <p:txBody>
          <a:bodyPr>
            <a:spAutoFit/>
          </a:bodyPr>
          <a:lstStyle/>
          <a:p>
            <a:r>
              <a:rPr lang="en-US" b="1" dirty="0">
                <a:solidFill>
                  <a:srgbClr val="7F0055"/>
                </a:solidFill>
                <a:latin typeface="Monaco"/>
              </a:rPr>
              <a:t>public</a:t>
            </a:r>
            <a:r>
              <a:rPr lang="en-US" b="1" dirty="0">
                <a:solidFill>
                  <a:srgbClr val="000000"/>
                </a:solidFill>
                <a:latin typeface="Monaco"/>
              </a:rPr>
              <a:t> </a:t>
            </a:r>
            <a:r>
              <a:rPr lang="en-US" b="1" dirty="0">
                <a:solidFill>
                  <a:srgbClr val="7F0055"/>
                </a:solidFill>
                <a:latin typeface="Monaco"/>
              </a:rPr>
              <a:t>interface</a:t>
            </a:r>
            <a:r>
              <a:rPr lang="en-US" b="1" dirty="0">
                <a:solidFill>
                  <a:srgbClr val="000000"/>
                </a:solidFill>
                <a:latin typeface="Monaco"/>
              </a:rPr>
              <a:t> Communicator {</a:t>
            </a:r>
          </a:p>
          <a:p>
            <a:endParaRPr lang="en-US" dirty="0" smtClean="0">
              <a:latin typeface="Monaco"/>
            </a:endParaRPr>
          </a:p>
          <a:p>
            <a:r>
              <a:rPr lang="fi-FI" b="1" dirty="0" err="1" smtClean="0">
                <a:solidFill>
                  <a:srgbClr val="7F0055"/>
                </a:solidFill>
                <a:latin typeface="Monaco"/>
              </a:rPr>
              <a:t>public</a:t>
            </a:r>
            <a:r>
              <a:rPr lang="fi-FI" b="1" dirty="0" smtClean="0">
                <a:solidFill>
                  <a:srgbClr val="000000"/>
                </a:solidFill>
                <a:latin typeface="Monaco"/>
              </a:rPr>
              <a:t> </a:t>
            </a:r>
            <a:r>
              <a:rPr lang="fi-FI" b="1" dirty="0" err="1">
                <a:solidFill>
                  <a:srgbClr val="7F0055"/>
                </a:solidFill>
                <a:latin typeface="Monaco"/>
              </a:rPr>
              <a:t>void</a:t>
            </a:r>
            <a:r>
              <a:rPr lang="fi-FI" b="1" dirty="0">
                <a:solidFill>
                  <a:srgbClr val="000000"/>
                </a:solidFill>
                <a:latin typeface="Monaco"/>
              </a:rPr>
              <a:t> </a:t>
            </a:r>
            <a:r>
              <a:rPr lang="fi-FI" b="1" dirty="0" err="1">
                <a:solidFill>
                  <a:srgbClr val="000000"/>
                </a:solidFill>
                <a:latin typeface="Monaco"/>
              </a:rPr>
              <a:t>respond(String</a:t>
            </a:r>
            <a:r>
              <a:rPr lang="fi-FI" b="1" dirty="0">
                <a:solidFill>
                  <a:srgbClr val="000000"/>
                </a:solidFill>
                <a:latin typeface="Monaco"/>
              </a:rPr>
              <a:t> data)</a:t>
            </a:r>
            <a:r>
              <a:rPr lang="fi-FI" b="1" dirty="0" smtClean="0">
                <a:solidFill>
                  <a:srgbClr val="000000"/>
                </a:solidFill>
                <a:latin typeface="Monaco"/>
              </a:rPr>
              <a:t>;</a:t>
            </a:r>
          </a:p>
          <a:p>
            <a:endParaRPr lang="fi-FI" b="1" dirty="0" smtClean="0">
              <a:solidFill>
                <a:srgbClr val="000000"/>
              </a:solidFill>
              <a:latin typeface="Monaco"/>
            </a:endParaRPr>
          </a:p>
          <a:p>
            <a:r>
              <a:rPr lang="fi-FI" b="1" dirty="0">
                <a:solidFill>
                  <a:srgbClr val="000000"/>
                </a:solidFill>
                <a:latin typeface="Monaco"/>
              </a:rPr>
              <a:t>}</a:t>
            </a:r>
            <a:endParaRPr lang="en-US" dirty="0"/>
          </a:p>
        </p:txBody>
      </p:sp>
      <p:sp>
        <p:nvSpPr>
          <p:cNvPr id="14" name="Rounded Rectangular Callout 13"/>
          <p:cNvSpPr/>
          <p:nvPr/>
        </p:nvSpPr>
        <p:spPr>
          <a:xfrm>
            <a:off x="6324600" y="4191000"/>
            <a:ext cx="2209800" cy="1600200"/>
          </a:xfrm>
          <a:prstGeom prst="wedgeRoundRectCallout">
            <a:avLst>
              <a:gd name="adj1" fmla="val -66391"/>
              <a:gd name="adj2" fmla="val -13593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Interface Method between two fragments </a:t>
            </a:r>
            <a:r>
              <a:rPr lang="en-US" dirty="0" err="1" smtClean="0"/>
              <a:t>commumnication</a:t>
            </a:r>
            <a:endParaRPr lang="en-US" dirty="0"/>
          </a:p>
        </p:txBody>
      </p:sp>
      <p:sp>
        <p:nvSpPr>
          <p:cNvPr id="15" name="Rectangle 14"/>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23112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schemeClr val="bg2">
                    <a:lumMod val="75000"/>
                  </a:schemeClr>
                </a:solidFill>
                <a:latin typeface="Arial" pitchFamily="34" charset="0"/>
                <a:cs typeface="Arial" pitchFamily="34" charset="0"/>
              </a:rPr>
              <a:t>12#Main Activity Implements Interface</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96</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11" name="Rectangle 10"/>
          <p:cNvSpPr/>
          <p:nvPr/>
        </p:nvSpPr>
        <p:spPr>
          <a:xfrm>
            <a:off x="152400" y="990600"/>
            <a:ext cx="8686800" cy="923330"/>
          </a:xfrm>
          <a:prstGeom prst="rect">
            <a:avLst/>
          </a:prstGeom>
        </p:spPr>
        <p:txBody>
          <a:bodyPr wrap="square">
            <a:spAutoFit/>
          </a:bodyPr>
          <a:lstStyle/>
          <a:p>
            <a:r>
              <a:rPr lang="en-US" b="1" dirty="0" smtClean="0">
                <a:solidFill>
                  <a:srgbClr val="7F0055"/>
                </a:solidFill>
                <a:highlight>
                  <a:srgbClr val="E8F2FE"/>
                </a:highlight>
                <a:latin typeface="Monaco"/>
              </a:rPr>
              <a:t>public</a:t>
            </a:r>
            <a:r>
              <a:rPr lang="en-US" b="1" dirty="0" smtClean="0">
                <a:solidFill>
                  <a:srgbClr val="000000"/>
                </a:solidFill>
                <a:highlight>
                  <a:srgbClr val="E8F2FE"/>
                </a:highlight>
                <a:latin typeface="Monaco"/>
              </a:rPr>
              <a:t> </a:t>
            </a:r>
            <a:r>
              <a:rPr lang="en-US" b="1" dirty="0" smtClean="0">
                <a:solidFill>
                  <a:srgbClr val="7F0055"/>
                </a:solidFill>
                <a:highlight>
                  <a:srgbClr val="E8F2FE"/>
                </a:highlight>
                <a:latin typeface="Monaco"/>
              </a:rPr>
              <a:t>class</a:t>
            </a:r>
            <a:r>
              <a:rPr lang="en-US" b="1" dirty="0" smtClean="0">
                <a:solidFill>
                  <a:srgbClr val="000000"/>
                </a:solidFill>
                <a:highlight>
                  <a:srgbClr val="E8F2FE"/>
                </a:highlight>
                <a:latin typeface="Monaco"/>
              </a:rPr>
              <a:t> </a:t>
            </a:r>
            <a:r>
              <a:rPr lang="en-US" b="1" dirty="0" err="1" smtClean="0">
                <a:solidFill>
                  <a:srgbClr val="000000"/>
                </a:solidFill>
                <a:highlight>
                  <a:srgbClr val="E8F2FE"/>
                </a:highlight>
                <a:latin typeface="Monaco"/>
              </a:rPr>
              <a:t>MainActivity</a:t>
            </a:r>
            <a:r>
              <a:rPr lang="en-US" b="1" dirty="0" smtClean="0">
                <a:solidFill>
                  <a:srgbClr val="000000"/>
                </a:solidFill>
                <a:highlight>
                  <a:srgbClr val="E8F2FE"/>
                </a:highlight>
                <a:latin typeface="Monaco"/>
              </a:rPr>
              <a:t> </a:t>
            </a:r>
            <a:r>
              <a:rPr lang="en-US" b="1" dirty="0" smtClean="0">
                <a:solidFill>
                  <a:srgbClr val="7F0055"/>
                </a:solidFill>
                <a:highlight>
                  <a:srgbClr val="E8F2FE"/>
                </a:highlight>
                <a:latin typeface="Monaco"/>
              </a:rPr>
              <a:t>extends</a:t>
            </a:r>
            <a:r>
              <a:rPr lang="en-US" b="1" dirty="0" smtClean="0">
                <a:solidFill>
                  <a:srgbClr val="000000"/>
                </a:solidFill>
                <a:highlight>
                  <a:srgbClr val="E8F2FE"/>
                </a:highlight>
                <a:latin typeface="Monaco"/>
              </a:rPr>
              <a:t> Activity </a:t>
            </a:r>
            <a:r>
              <a:rPr lang="en-US" b="1" dirty="0" smtClean="0">
                <a:solidFill>
                  <a:srgbClr val="7F0055"/>
                </a:solidFill>
                <a:highlight>
                  <a:srgbClr val="E8F2FE"/>
                </a:highlight>
                <a:latin typeface="Monaco"/>
              </a:rPr>
              <a:t>implements</a:t>
            </a:r>
            <a:r>
              <a:rPr lang="en-US" b="1" dirty="0" smtClean="0">
                <a:solidFill>
                  <a:srgbClr val="000000"/>
                </a:solidFill>
                <a:highlight>
                  <a:srgbClr val="E8F2FE"/>
                </a:highlight>
                <a:latin typeface="Monaco"/>
              </a:rPr>
              <a:t> Communicator {</a:t>
            </a:r>
          </a:p>
          <a:p>
            <a:endParaRPr lang="en-US" dirty="0"/>
          </a:p>
        </p:txBody>
      </p:sp>
      <p:sp>
        <p:nvSpPr>
          <p:cNvPr id="12" name="Rectangle 11"/>
          <p:cNvSpPr/>
          <p:nvPr/>
        </p:nvSpPr>
        <p:spPr>
          <a:xfrm>
            <a:off x="152400" y="2551837"/>
            <a:ext cx="8534400" cy="1477328"/>
          </a:xfrm>
          <a:prstGeom prst="rect">
            <a:avLst/>
          </a:prstGeom>
        </p:spPr>
        <p:txBody>
          <a:bodyPr wrap="square">
            <a:spAutoFit/>
          </a:bodyPr>
          <a:lstStyle/>
          <a:p>
            <a:r>
              <a:rPr lang="en-US" dirty="0">
                <a:solidFill>
                  <a:srgbClr val="000000"/>
                </a:solidFill>
                <a:latin typeface="Monaco"/>
              </a:rPr>
              <a:t>	</a:t>
            </a:r>
            <a:r>
              <a:rPr lang="en-US" dirty="0">
                <a:solidFill>
                  <a:srgbClr val="646464"/>
                </a:solidFill>
                <a:latin typeface="Monaco"/>
              </a:rPr>
              <a:t>@Override</a:t>
            </a:r>
          </a:p>
          <a:p>
            <a:r>
              <a:rPr lang="fi-FI" dirty="0">
                <a:solidFill>
                  <a:srgbClr val="000000"/>
                </a:solidFill>
                <a:latin typeface="Monaco"/>
              </a:rPr>
              <a:t>	</a:t>
            </a:r>
            <a:r>
              <a:rPr lang="fi-FI" b="1" dirty="0" err="1">
                <a:solidFill>
                  <a:srgbClr val="7F0055"/>
                </a:solidFill>
                <a:latin typeface="Monaco"/>
              </a:rPr>
              <a:t>public</a:t>
            </a:r>
            <a:r>
              <a:rPr lang="fi-FI" b="1" dirty="0">
                <a:solidFill>
                  <a:srgbClr val="000000"/>
                </a:solidFill>
                <a:latin typeface="Monaco"/>
              </a:rPr>
              <a:t> </a:t>
            </a:r>
            <a:r>
              <a:rPr lang="fi-FI" b="1" dirty="0" err="1">
                <a:solidFill>
                  <a:srgbClr val="7F0055"/>
                </a:solidFill>
                <a:latin typeface="Monaco"/>
              </a:rPr>
              <a:t>void</a:t>
            </a:r>
            <a:r>
              <a:rPr lang="fi-FI" b="1" dirty="0">
                <a:solidFill>
                  <a:srgbClr val="000000"/>
                </a:solidFill>
                <a:latin typeface="Monaco"/>
              </a:rPr>
              <a:t> </a:t>
            </a:r>
            <a:r>
              <a:rPr lang="fi-FI" b="1" dirty="0" err="1">
                <a:solidFill>
                  <a:srgbClr val="000000"/>
                </a:solidFill>
                <a:latin typeface="Monaco"/>
              </a:rPr>
              <a:t>respond(String</a:t>
            </a:r>
            <a:r>
              <a:rPr lang="fi-FI" b="1" dirty="0">
                <a:solidFill>
                  <a:srgbClr val="000000"/>
                </a:solidFill>
                <a:latin typeface="Monaco"/>
              </a:rPr>
              <a:t> data) {</a:t>
            </a:r>
          </a:p>
          <a:p>
            <a:r>
              <a:rPr lang="en-US" dirty="0">
                <a:solidFill>
                  <a:srgbClr val="000000"/>
                </a:solidFill>
                <a:latin typeface="Monaco"/>
              </a:rPr>
              <a:t>		</a:t>
            </a:r>
            <a:r>
              <a:rPr lang="en-US" dirty="0">
                <a:solidFill>
                  <a:srgbClr val="3F7F5F"/>
                </a:solidFill>
                <a:latin typeface="Monaco"/>
              </a:rPr>
              <a:t>// </a:t>
            </a:r>
            <a:r>
              <a:rPr lang="en-US" b="1" dirty="0">
                <a:solidFill>
                  <a:srgbClr val="7F9FBF"/>
                </a:solidFill>
                <a:latin typeface="Monaco"/>
              </a:rPr>
              <a:t>TODO</a:t>
            </a:r>
            <a:r>
              <a:rPr lang="en-US" b="1" dirty="0">
                <a:solidFill>
                  <a:srgbClr val="3F7F5F"/>
                </a:solidFill>
                <a:latin typeface="Monaco"/>
              </a:rPr>
              <a:t> Auto-generated method stub</a:t>
            </a:r>
          </a:p>
          <a:p>
            <a:r>
              <a:rPr lang="en-US" dirty="0">
                <a:solidFill>
                  <a:srgbClr val="000000"/>
                </a:solidFill>
                <a:latin typeface="Monaco"/>
              </a:rPr>
              <a:t>		</a:t>
            </a:r>
          </a:p>
          <a:p>
            <a:r>
              <a:rPr lang="en-US" dirty="0">
                <a:solidFill>
                  <a:srgbClr val="000000"/>
                </a:solidFill>
                <a:latin typeface="Monaco"/>
              </a:rPr>
              <a:t>	}</a:t>
            </a:r>
          </a:p>
        </p:txBody>
      </p:sp>
      <p:sp>
        <p:nvSpPr>
          <p:cNvPr id="14" name="Rounded Rectangular Callout 13"/>
          <p:cNvSpPr/>
          <p:nvPr/>
        </p:nvSpPr>
        <p:spPr>
          <a:xfrm>
            <a:off x="5943600" y="4038600"/>
            <a:ext cx="2514600" cy="914400"/>
          </a:xfrm>
          <a:prstGeom prst="wedgeRoundRectCallout">
            <a:avLst>
              <a:gd name="adj1" fmla="val -114206"/>
              <a:gd name="adj2" fmla="val -6878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Override </a:t>
            </a:r>
            <a:r>
              <a:rPr lang="en-US" dirty="0" err="1" smtClean="0"/>
              <a:t>Unimplemeted</a:t>
            </a:r>
            <a:r>
              <a:rPr lang="en-US" dirty="0" smtClean="0"/>
              <a:t> Methods of Interface</a:t>
            </a:r>
            <a:endParaRPr lang="en-US" dirty="0"/>
          </a:p>
        </p:txBody>
      </p:sp>
      <p:sp>
        <p:nvSpPr>
          <p:cNvPr id="15" name="Rectangle 14"/>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427645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schemeClr val="bg2">
                    <a:lumMod val="75000"/>
                  </a:schemeClr>
                </a:solidFill>
                <a:latin typeface="Arial" pitchFamily="34" charset="0"/>
                <a:cs typeface="Arial" pitchFamily="34" charset="0"/>
              </a:rPr>
              <a:t>13#FragmentOne Communication</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97</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11" name="Rectangle 10"/>
          <p:cNvSpPr/>
          <p:nvPr/>
        </p:nvSpPr>
        <p:spPr>
          <a:xfrm>
            <a:off x="152400" y="990600"/>
            <a:ext cx="8686800" cy="1200329"/>
          </a:xfrm>
          <a:prstGeom prst="rect">
            <a:avLst/>
          </a:prstGeom>
        </p:spPr>
        <p:txBody>
          <a:bodyPr wrap="square">
            <a:spAutoFit/>
          </a:bodyPr>
          <a:lstStyle/>
          <a:p>
            <a:r>
              <a:rPr lang="en-US" dirty="0">
                <a:solidFill>
                  <a:srgbClr val="3F7F5F"/>
                </a:solidFill>
                <a:latin typeface="Monaco"/>
              </a:rPr>
              <a:t>//STEP 1: ADD interface object</a:t>
            </a:r>
          </a:p>
          <a:p>
            <a:r>
              <a:rPr lang="en-US" dirty="0">
                <a:solidFill>
                  <a:srgbClr val="000000"/>
                </a:solidFill>
                <a:latin typeface="Monaco"/>
              </a:rPr>
              <a:t>	</a:t>
            </a:r>
            <a:r>
              <a:rPr lang="en-US" dirty="0">
                <a:solidFill>
                  <a:srgbClr val="3F7F5F"/>
                </a:solidFill>
                <a:latin typeface="Monaco"/>
              </a:rPr>
              <a:t>//Interface variable can refer a subclass object</a:t>
            </a:r>
          </a:p>
          <a:p>
            <a:r>
              <a:rPr lang="en-US" dirty="0">
                <a:solidFill>
                  <a:srgbClr val="000000"/>
                </a:solidFill>
                <a:latin typeface="Monaco"/>
              </a:rPr>
              <a:t>	</a:t>
            </a:r>
            <a:r>
              <a:rPr lang="en-US" dirty="0">
                <a:solidFill>
                  <a:srgbClr val="3F7F5F"/>
                </a:solidFill>
                <a:latin typeface="Monaco"/>
              </a:rPr>
              <a:t>//Dynamic Runtime </a:t>
            </a:r>
            <a:r>
              <a:rPr lang="en-US" u="sng" dirty="0">
                <a:solidFill>
                  <a:srgbClr val="3F7F5F"/>
                </a:solidFill>
                <a:latin typeface="Monaco"/>
              </a:rPr>
              <a:t>Polymorphism</a:t>
            </a:r>
          </a:p>
          <a:p>
            <a:r>
              <a:rPr lang="it-IT" dirty="0">
                <a:solidFill>
                  <a:srgbClr val="000000"/>
                </a:solidFill>
                <a:latin typeface="Monaco"/>
              </a:rPr>
              <a:t>	Communicator </a:t>
            </a:r>
            <a:r>
              <a:rPr lang="it-IT" dirty="0" err="1">
                <a:solidFill>
                  <a:srgbClr val="0000C0"/>
                </a:solidFill>
                <a:latin typeface="Monaco"/>
              </a:rPr>
              <a:t>com</a:t>
            </a:r>
            <a:r>
              <a:rPr lang="it-IT" dirty="0">
                <a:solidFill>
                  <a:srgbClr val="000000"/>
                </a:solidFill>
                <a:latin typeface="Monaco"/>
              </a:rPr>
              <a:t>;</a:t>
            </a:r>
            <a:endParaRPr lang="en-US" dirty="0"/>
          </a:p>
        </p:txBody>
      </p:sp>
      <p:sp>
        <p:nvSpPr>
          <p:cNvPr id="5" name="Rectangle 4"/>
          <p:cNvSpPr/>
          <p:nvPr/>
        </p:nvSpPr>
        <p:spPr>
          <a:xfrm>
            <a:off x="228600" y="2967335"/>
            <a:ext cx="6629400" cy="646331"/>
          </a:xfrm>
          <a:prstGeom prst="rect">
            <a:avLst/>
          </a:prstGeom>
        </p:spPr>
        <p:txBody>
          <a:bodyPr wrap="square">
            <a:spAutoFit/>
          </a:bodyPr>
          <a:lstStyle/>
          <a:p>
            <a:r>
              <a:rPr lang="en-US" dirty="0">
                <a:solidFill>
                  <a:srgbClr val="3F7F5F"/>
                </a:solidFill>
                <a:latin typeface="Monaco"/>
              </a:rPr>
              <a:t>//STEP 2: Reference to Main </a:t>
            </a:r>
            <a:r>
              <a:rPr lang="en-US" dirty="0" smtClean="0">
                <a:solidFill>
                  <a:srgbClr val="3F7F5F"/>
                </a:solidFill>
                <a:latin typeface="Monaco"/>
              </a:rPr>
              <a:t>Activity</a:t>
            </a:r>
          </a:p>
          <a:p>
            <a:r>
              <a:rPr lang="it-IT" dirty="0" err="1" smtClean="0">
                <a:solidFill>
                  <a:srgbClr val="0000C0"/>
                </a:solidFill>
                <a:latin typeface="Monaco"/>
              </a:rPr>
              <a:t>com</a:t>
            </a:r>
            <a:r>
              <a:rPr lang="it-IT" dirty="0" smtClean="0">
                <a:solidFill>
                  <a:srgbClr val="000000"/>
                </a:solidFill>
                <a:latin typeface="Monaco"/>
              </a:rPr>
              <a:t>=(Communicator) </a:t>
            </a:r>
            <a:r>
              <a:rPr lang="it-IT" dirty="0" err="1" smtClean="0">
                <a:solidFill>
                  <a:srgbClr val="000000"/>
                </a:solidFill>
                <a:latin typeface="Monaco"/>
              </a:rPr>
              <a:t>getActivity</a:t>
            </a:r>
            <a:r>
              <a:rPr lang="it-IT" dirty="0" smtClean="0">
                <a:solidFill>
                  <a:srgbClr val="000000"/>
                </a:solidFill>
                <a:latin typeface="Monaco"/>
              </a:rPr>
              <a:t>();</a:t>
            </a:r>
            <a:endParaRPr lang="en-US" dirty="0"/>
          </a:p>
        </p:txBody>
      </p:sp>
      <p:sp>
        <p:nvSpPr>
          <p:cNvPr id="10" name="Rectangle 9"/>
          <p:cNvSpPr/>
          <p:nvPr/>
        </p:nvSpPr>
        <p:spPr>
          <a:xfrm>
            <a:off x="304800" y="4114800"/>
            <a:ext cx="7924800" cy="646331"/>
          </a:xfrm>
          <a:prstGeom prst="rect">
            <a:avLst/>
          </a:prstGeom>
        </p:spPr>
        <p:txBody>
          <a:bodyPr wrap="square">
            <a:spAutoFit/>
          </a:bodyPr>
          <a:lstStyle/>
          <a:p>
            <a:r>
              <a:rPr lang="en-US" dirty="0">
                <a:solidFill>
                  <a:srgbClr val="3F7F5F"/>
                </a:solidFill>
                <a:latin typeface="Monaco"/>
              </a:rPr>
              <a:t>//STEP 3:Call Interface Methods</a:t>
            </a:r>
          </a:p>
          <a:p>
            <a:r>
              <a:rPr lang="en-US" dirty="0" err="1" smtClean="0">
                <a:solidFill>
                  <a:srgbClr val="0000C0"/>
                </a:solidFill>
                <a:latin typeface="Monaco"/>
              </a:rPr>
              <a:t>com</a:t>
            </a:r>
            <a:r>
              <a:rPr lang="en-US" dirty="0" err="1" smtClean="0">
                <a:solidFill>
                  <a:srgbClr val="000000"/>
                </a:solidFill>
                <a:latin typeface="Monaco"/>
              </a:rPr>
              <a:t>.respond</a:t>
            </a:r>
            <a:r>
              <a:rPr lang="en-US" dirty="0">
                <a:solidFill>
                  <a:srgbClr val="000000"/>
                </a:solidFill>
                <a:latin typeface="Monaco"/>
              </a:rPr>
              <a:t>(</a:t>
            </a:r>
            <a:r>
              <a:rPr lang="en-US" dirty="0">
                <a:solidFill>
                  <a:srgbClr val="2A00FF"/>
                </a:solidFill>
                <a:latin typeface="Monaco"/>
              </a:rPr>
              <a:t>"The counter values is :"</a:t>
            </a:r>
            <a:r>
              <a:rPr lang="en-US" dirty="0">
                <a:solidFill>
                  <a:srgbClr val="000000"/>
                </a:solidFill>
                <a:latin typeface="Monaco"/>
              </a:rPr>
              <a:t>+</a:t>
            </a:r>
            <a:r>
              <a:rPr lang="en-US" dirty="0">
                <a:solidFill>
                  <a:srgbClr val="0000C0"/>
                </a:solidFill>
                <a:latin typeface="Monaco"/>
              </a:rPr>
              <a:t>counter</a:t>
            </a:r>
            <a:r>
              <a:rPr lang="en-US" dirty="0">
                <a:solidFill>
                  <a:srgbClr val="000000"/>
                </a:solidFill>
                <a:latin typeface="Monaco"/>
              </a:rPr>
              <a:t>);</a:t>
            </a:r>
            <a:endParaRPr lang="en-US" dirty="0"/>
          </a:p>
        </p:txBody>
      </p:sp>
      <p:sp>
        <p:nvSpPr>
          <p:cNvPr id="14" name="Rectangle 13"/>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96932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schemeClr val="bg2">
                    <a:lumMod val="75000"/>
                  </a:schemeClr>
                </a:solidFill>
                <a:latin typeface="Arial" pitchFamily="34" charset="0"/>
                <a:cs typeface="Arial" pitchFamily="34" charset="0"/>
              </a:rPr>
              <a:t>13#FragmentOne Communication</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98</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7" name="Rectangle 6"/>
          <p:cNvSpPr/>
          <p:nvPr/>
        </p:nvSpPr>
        <p:spPr>
          <a:xfrm>
            <a:off x="-12504" y="609600"/>
            <a:ext cx="8991600" cy="5693865"/>
          </a:xfrm>
          <a:prstGeom prst="rect">
            <a:avLst/>
          </a:prstGeom>
        </p:spPr>
        <p:txBody>
          <a:bodyPr wrap="square">
            <a:spAutoFit/>
          </a:bodyPr>
          <a:lstStyle/>
          <a:p>
            <a:r>
              <a:rPr lang="it-IT" sz="1400" dirty="0">
                <a:solidFill>
                  <a:srgbClr val="953735"/>
                </a:solidFill>
              </a:rPr>
              <a:t>Communicator </a:t>
            </a:r>
            <a:r>
              <a:rPr lang="it-IT" sz="1400" dirty="0" err="1">
                <a:solidFill>
                  <a:srgbClr val="953735"/>
                </a:solidFill>
              </a:rPr>
              <a:t>com</a:t>
            </a:r>
            <a:r>
              <a:rPr lang="it-IT" sz="1400" dirty="0">
                <a:solidFill>
                  <a:srgbClr val="953735"/>
                </a:solidFill>
              </a:rPr>
              <a:t>;</a:t>
            </a:r>
          </a:p>
          <a:p>
            <a:r>
              <a:rPr lang="en-US" sz="1400" dirty="0">
                <a:solidFill>
                  <a:srgbClr val="953735"/>
                </a:solidFill>
              </a:rPr>
              <a:t>	</a:t>
            </a:r>
          </a:p>
          <a:p>
            <a:r>
              <a:rPr lang="en-US" sz="1400" dirty="0">
                <a:solidFill>
                  <a:srgbClr val="953735"/>
                </a:solidFill>
              </a:rPr>
              <a:t>	@Override</a:t>
            </a:r>
          </a:p>
          <a:p>
            <a:r>
              <a:rPr lang="en-US" sz="1400" dirty="0">
                <a:solidFill>
                  <a:srgbClr val="953735"/>
                </a:solidFill>
              </a:rPr>
              <a:t>	</a:t>
            </a:r>
            <a:r>
              <a:rPr lang="en-US" sz="1400" b="1" dirty="0">
                <a:solidFill>
                  <a:srgbClr val="953735"/>
                </a:solidFill>
              </a:rPr>
              <a:t>public View </a:t>
            </a:r>
            <a:r>
              <a:rPr lang="en-US" sz="1400" b="1" dirty="0" err="1">
                <a:solidFill>
                  <a:srgbClr val="953735"/>
                </a:solidFill>
              </a:rPr>
              <a:t>onCreateView</a:t>
            </a:r>
            <a:r>
              <a:rPr lang="en-US" sz="1400" b="1" dirty="0">
                <a:solidFill>
                  <a:srgbClr val="953735"/>
                </a:solidFill>
              </a:rPr>
              <a:t>(</a:t>
            </a:r>
            <a:r>
              <a:rPr lang="en-US" sz="1400" b="1" dirty="0" err="1">
                <a:solidFill>
                  <a:srgbClr val="953735"/>
                </a:solidFill>
              </a:rPr>
              <a:t>LayoutInflater</a:t>
            </a:r>
            <a:r>
              <a:rPr lang="en-US" sz="1400" b="1" dirty="0">
                <a:solidFill>
                  <a:srgbClr val="953735"/>
                </a:solidFill>
              </a:rPr>
              <a:t> </a:t>
            </a:r>
            <a:r>
              <a:rPr lang="en-US" sz="1400" b="1" dirty="0" err="1">
                <a:solidFill>
                  <a:srgbClr val="953735"/>
                </a:solidFill>
              </a:rPr>
              <a:t>inflater</a:t>
            </a:r>
            <a:r>
              <a:rPr lang="en-US" sz="1400" b="1" dirty="0">
                <a:solidFill>
                  <a:srgbClr val="953735"/>
                </a:solidFill>
              </a:rPr>
              <a:t>, </a:t>
            </a:r>
            <a:r>
              <a:rPr lang="en-US" sz="1400" b="1" dirty="0" err="1">
                <a:solidFill>
                  <a:srgbClr val="953735"/>
                </a:solidFill>
              </a:rPr>
              <a:t>ViewGroup</a:t>
            </a:r>
            <a:r>
              <a:rPr lang="en-US" sz="1400" b="1" dirty="0">
                <a:solidFill>
                  <a:srgbClr val="953735"/>
                </a:solidFill>
              </a:rPr>
              <a:t> container,</a:t>
            </a:r>
          </a:p>
          <a:p>
            <a:r>
              <a:rPr lang="en-US" sz="1400" dirty="0">
                <a:solidFill>
                  <a:srgbClr val="953735"/>
                </a:solidFill>
              </a:rPr>
              <a:t>			Bundle </a:t>
            </a:r>
            <a:r>
              <a:rPr lang="en-US" sz="1400" dirty="0" err="1">
                <a:solidFill>
                  <a:srgbClr val="953735"/>
                </a:solidFill>
              </a:rPr>
              <a:t>savedInstanceState</a:t>
            </a:r>
            <a:r>
              <a:rPr lang="en-US" sz="1400" dirty="0">
                <a:solidFill>
                  <a:srgbClr val="953735"/>
                </a:solidFill>
              </a:rPr>
              <a:t>) {</a:t>
            </a:r>
          </a:p>
          <a:p>
            <a:r>
              <a:rPr lang="en-US" sz="1400" dirty="0">
                <a:solidFill>
                  <a:srgbClr val="953735"/>
                </a:solidFill>
              </a:rPr>
              <a:t>		// </a:t>
            </a:r>
            <a:r>
              <a:rPr lang="en-US" sz="1400" b="1" dirty="0">
                <a:solidFill>
                  <a:srgbClr val="953735"/>
                </a:solidFill>
              </a:rPr>
              <a:t>TODO Auto-generated method stub</a:t>
            </a:r>
          </a:p>
          <a:p>
            <a:r>
              <a:rPr lang="pl-PL" sz="1400" dirty="0">
                <a:solidFill>
                  <a:srgbClr val="953735"/>
                </a:solidFill>
              </a:rPr>
              <a:t>		</a:t>
            </a:r>
            <a:r>
              <a:rPr lang="pl-PL" sz="1400" b="1" dirty="0">
                <a:solidFill>
                  <a:srgbClr val="953735"/>
                </a:solidFill>
              </a:rPr>
              <a:t>return </a:t>
            </a:r>
            <a:r>
              <a:rPr lang="pl-PL" sz="1400" b="1" dirty="0" err="1">
                <a:solidFill>
                  <a:srgbClr val="953735"/>
                </a:solidFill>
              </a:rPr>
              <a:t>inflater.inflate</a:t>
            </a:r>
            <a:r>
              <a:rPr lang="pl-PL" sz="1400" b="1" dirty="0">
                <a:solidFill>
                  <a:srgbClr val="953735"/>
                </a:solidFill>
              </a:rPr>
              <a:t>(</a:t>
            </a:r>
            <a:r>
              <a:rPr lang="pl-PL" sz="1400" b="1" dirty="0" err="1">
                <a:solidFill>
                  <a:srgbClr val="953735"/>
                </a:solidFill>
              </a:rPr>
              <a:t>R.layout.</a:t>
            </a:r>
            <a:r>
              <a:rPr lang="pl-PL" sz="1400" b="1" i="1" dirty="0" err="1">
                <a:solidFill>
                  <a:srgbClr val="953735"/>
                </a:solidFill>
              </a:rPr>
              <a:t>fragment_one</a:t>
            </a:r>
            <a:r>
              <a:rPr lang="pl-PL" sz="1400" b="1" i="1" dirty="0">
                <a:solidFill>
                  <a:srgbClr val="953735"/>
                </a:solidFill>
              </a:rPr>
              <a:t>, </a:t>
            </a:r>
            <a:r>
              <a:rPr lang="pl-PL" sz="1400" b="1" i="1" dirty="0" err="1">
                <a:solidFill>
                  <a:srgbClr val="953735"/>
                </a:solidFill>
              </a:rPr>
              <a:t>container,false</a:t>
            </a:r>
            <a:r>
              <a:rPr lang="pl-PL" sz="1400" b="1" i="1" dirty="0">
                <a:solidFill>
                  <a:srgbClr val="953735"/>
                </a:solidFill>
              </a:rPr>
              <a:t>);</a:t>
            </a:r>
          </a:p>
          <a:p>
            <a:r>
              <a:rPr lang="en-US" sz="1400" dirty="0">
                <a:solidFill>
                  <a:srgbClr val="953735"/>
                </a:solidFill>
              </a:rPr>
              <a:t>	}</a:t>
            </a:r>
          </a:p>
          <a:p>
            <a:endParaRPr lang="en-US" sz="1400" dirty="0">
              <a:solidFill>
                <a:srgbClr val="953735"/>
              </a:solidFill>
            </a:endParaRPr>
          </a:p>
          <a:p>
            <a:r>
              <a:rPr lang="en-US" sz="1400" dirty="0">
                <a:solidFill>
                  <a:srgbClr val="953735"/>
                </a:solidFill>
              </a:rPr>
              <a:t>	@Override</a:t>
            </a:r>
          </a:p>
          <a:p>
            <a:r>
              <a:rPr lang="en-US" sz="1400" dirty="0">
                <a:solidFill>
                  <a:srgbClr val="953735"/>
                </a:solidFill>
              </a:rPr>
              <a:t>	</a:t>
            </a:r>
            <a:r>
              <a:rPr lang="en-US" sz="1400" b="1" dirty="0">
                <a:solidFill>
                  <a:srgbClr val="953735"/>
                </a:solidFill>
              </a:rPr>
              <a:t>public void </a:t>
            </a:r>
            <a:r>
              <a:rPr lang="en-US" sz="1400" b="1" dirty="0" err="1">
                <a:solidFill>
                  <a:srgbClr val="953735"/>
                </a:solidFill>
              </a:rPr>
              <a:t>onActivityCreated</a:t>
            </a:r>
            <a:r>
              <a:rPr lang="en-US" sz="1400" b="1" dirty="0">
                <a:solidFill>
                  <a:srgbClr val="953735"/>
                </a:solidFill>
              </a:rPr>
              <a:t>(Bundle </a:t>
            </a:r>
            <a:r>
              <a:rPr lang="en-US" sz="1400" b="1" dirty="0" err="1">
                <a:solidFill>
                  <a:srgbClr val="953735"/>
                </a:solidFill>
              </a:rPr>
              <a:t>savedInstanceState</a:t>
            </a:r>
            <a:r>
              <a:rPr lang="en-US" sz="1400" b="1" dirty="0">
                <a:solidFill>
                  <a:srgbClr val="953735"/>
                </a:solidFill>
              </a:rPr>
              <a:t>) {</a:t>
            </a:r>
          </a:p>
          <a:p>
            <a:r>
              <a:rPr lang="en-US" sz="1400" dirty="0">
                <a:solidFill>
                  <a:srgbClr val="953735"/>
                </a:solidFill>
              </a:rPr>
              <a:t>		// </a:t>
            </a:r>
            <a:r>
              <a:rPr lang="en-US" sz="1400" b="1" dirty="0">
                <a:solidFill>
                  <a:srgbClr val="953735"/>
                </a:solidFill>
              </a:rPr>
              <a:t>TODO Auto-generated method stub</a:t>
            </a:r>
          </a:p>
          <a:p>
            <a:r>
              <a:rPr lang="en-US" sz="1400" dirty="0">
                <a:solidFill>
                  <a:srgbClr val="953735"/>
                </a:solidFill>
              </a:rPr>
              <a:t>		</a:t>
            </a:r>
            <a:r>
              <a:rPr lang="en-US" sz="1400" b="1" dirty="0" err="1">
                <a:solidFill>
                  <a:srgbClr val="953735"/>
                </a:solidFill>
              </a:rPr>
              <a:t>super.onActivityCreated</a:t>
            </a:r>
            <a:r>
              <a:rPr lang="en-US" sz="1400" b="1" dirty="0">
                <a:solidFill>
                  <a:srgbClr val="953735"/>
                </a:solidFill>
              </a:rPr>
              <a:t>(</a:t>
            </a:r>
            <a:r>
              <a:rPr lang="en-US" sz="1400" b="1" dirty="0" err="1">
                <a:solidFill>
                  <a:srgbClr val="953735"/>
                </a:solidFill>
              </a:rPr>
              <a:t>savedInstanceState</a:t>
            </a:r>
            <a:r>
              <a:rPr lang="en-US" sz="1400" b="1" dirty="0">
                <a:solidFill>
                  <a:srgbClr val="953735"/>
                </a:solidFill>
              </a:rPr>
              <a:t>);</a:t>
            </a:r>
          </a:p>
          <a:p>
            <a:r>
              <a:rPr lang="pl-PL" sz="1400" dirty="0">
                <a:solidFill>
                  <a:srgbClr val="953735"/>
                </a:solidFill>
              </a:rPr>
              <a:t>		</a:t>
            </a:r>
            <a:r>
              <a:rPr lang="pl-PL" sz="1400" dirty="0" err="1">
                <a:solidFill>
                  <a:srgbClr val="953735"/>
                </a:solidFill>
              </a:rPr>
              <a:t>btnClick</a:t>
            </a:r>
            <a:r>
              <a:rPr lang="pl-PL" sz="1400" dirty="0">
                <a:solidFill>
                  <a:srgbClr val="953735"/>
                </a:solidFill>
              </a:rPr>
              <a:t>=(Button) </a:t>
            </a:r>
            <a:r>
              <a:rPr lang="pl-PL" sz="1400" dirty="0" err="1">
                <a:solidFill>
                  <a:srgbClr val="953735"/>
                </a:solidFill>
              </a:rPr>
              <a:t>getActivity</a:t>
            </a:r>
            <a:r>
              <a:rPr lang="pl-PL" sz="1400" dirty="0">
                <a:solidFill>
                  <a:srgbClr val="953735"/>
                </a:solidFill>
              </a:rPr>
              <a:t>().</a:t>
            </a:r>
            <a:r>
              <a:rPr lang="pl-PL" sz="1400" dirty="0" err="1">
                <a:solidFill>
                  <a:srgbClr val="953735"/>
                </a:solidFill>
              </a:rPr>
              <a:t>findViewById</a:t>
            </a:r>
            <a:r>
              <a:rPr lang="pl-PL" sz="1400" dirty="0">
                <a:solidFill>
                  <a:srgbClr val="953735"/>
                </a:solidFill>
              </a:rPr>
              <a:t>(R.id.</a:t>
            </a:r>
            <a:r>
              <a:rPr lang="pl-PL" sz="1400" i="1" dirty="0">
                <a:solidFill>
                  <a:srgbClr val="953735"/>
                </a:solidFill>
              </a:rPr>
              <a:t>btn1);</a:t>
            </a:r>
          </a:p>
          <a:p>
            <a:r>
              <a:rPr lang="en-US" sz="1400" dirty="0">
                <a:solidFill>
                  <a:srgbClr val="953735"/>
                </a:solidFill>
              </a:rPr>
              <a:t>		//STEP 2: Reference to Main Activity</a:t>
            </a:r>
          </a:p>
          <a:p>
            <a:r>
              <a:rPr lang="it-IT" sz="1400" dirty="0">
                <a:solidFill>
                  <a:srgbClr val="953735"/>
                </a:solidFill>
              </a:rPr>
              <a:t>		</a:t>
            </a:r>
            <a:r>
              <a:rPr lang="it-IT" sz="1400" dirty="0" err="1">
                <a:solidFill>
                  <a:srgbClr val="953735"/>
                </a:solidFill>
              </a:rPr>
              <a:t>com</a:t>
            </a:r>
            <a:r>
              <a:rPr lang="it-IT" sz="1400" dirty="0">
                <a:solidFill>
                  <a:srgbClr val="953735"/>
                </a:solidFill>
              </a:rPr>
              <a:t>=(Communicator) </a:t>
            </a:r>
            <a:r>
              <a:rPr lang="it-IT" sz="1400" dirty="0" err="1">
                <a:solidFill>
                  <a:srgbClr val="953735"/>
                </a:solidFill>
              </a:rPr>
              <a:t>getActivity</a:t>
            </a:r>
            <a:r>
              <a:rPr lang="it-IT" sz="1400" dirty="0">
                <a:solidFill>
                  <a:srgbClr val="953735"/>
                </a:solidFill>
              </a:rPr>
              <a:t>();</a:t>
            </a:r>
          </a:p>
          <a:p>
            <a:r>
              <a:rPr lang="pl-PL" sz="1400" dirty="0">
                <a:solidFill>
                  <a:srgbClr val="953735"/>
                </a:solidFill>
              </a:rPr>
              <a:t>		</a:t>
            </a:r>
            <a:r>
              <a:rPr lang="pl-PL" sz="1400" dirty="0" err="1">
                <a:solidFill>
                  <a:srgbClr val="953735"/>
                </a:solidFill>
              </a:rPr>
              <a:t>btnClick.setOnClickListener</a:t>
            </a:r>
            <a:r>
              <a:rPr lang="pl-PL" sz="1400" dirty="0">
                <a:solidFill>
                  <a:srgbClr val="953735"/>
                </a:solidFill>
              </a:rPr>
              <a:t>(</a:t>
            </a:r>
            <a:r>
              <a:rPr lang="pl-PL" sz="1400" b="1" dirty="0" err="1">
                <a:solidFill>
                  <a:srgbClr val="953735"/>
                </a:solidFill>
              </a:rPr>
              <a:t>new</a:t>
            </a:r>
            <a:r>
              <a:rPr lang="pl-PL" sz="1400" b="1" dirty="0">
                <a:solidFill>
                  <a:srgbClr val="953735"/>
                </a:solidFill>
              </a:rPr>
              <a:t> </a:t>
            </a:r>
            <a:r>
              <a:rPr lang="pl-PL" sz="1400" b="1" dirty="0" err="1">
                <a:solidFill>
                  <a:srgbClr val="953735"/>
                </a:solidFill>
              </a:rPr>
              <a:t>View.OnClickListener</a:t>
            </a:r>
            <a:r>
              <a:rPr lang="pl-PL" sz="1400" b="1" dirty="0">
                <a:solidFill>
                  <a:srgbClr val="953735"/>
                </a:solidFill>
              </a:rPr>
              <a:t>() {</a:t>
            </a:r>
          </a:p>
          <a:p>
            <a:r>
              <a:rPr lang="en-US" sz="1400" dirty="0">
                <a:solidFill>
                  <a:srgbClr val="953735"/>
                </a:solidFill>
              </a:rPr>
              <a:t>			</a:t>
            </a:r>
          </a:p>
          <a:p>
            <a:r>
              <a:rPr lang="en-US" sz="1400" dirty="0">
                <a:solidFill>
                  <a:srgbClr val="953735"/>
                </a:solidFill>
              </a:rPr>
              <a:t>			@Override</a:t>
            </a:r>
          </a:p>
          <a:p>
            <a:r>
              <a:rPr lang="en-US" sz="1400" dirty="0">
                <a:solidFill>
                  <a:srgbClr val="953735"/>
                </a:solidFill>
              </a:rPr>
              <a:t>			</a:t>
            </a:r>
            <a:r>
              <a:rPr lang="en-US" sz="1400" b="1" dirty="0">
                <a:solidFill>
                  <a:srgbClr val="953735"/>
                </a:solidFill>
              </a:rPr>
              <a:t>public void </a:t>
            </a:r>
            <a:r>
              <a:rPr lang="en-US" sz="1400" b="1" dirty="0" err="1">
                <a:solidFill>
                  <a:srgbClr val="953735"/>
                </a:solidFill>
              </a:rPr>
              <a:t>onClick</a:t>
            </a:r>
            <a:r>
              <a:rPr lang="en-US" sz="1400" b="1" dirty="0">
                <a:solidFill>
                  <a:srgbClr val="953735"/>
                </a:solidFill>
              </a:rPr>
              <a:t>(View arg0) {</a:t>
            </a:r>
          </a:p>
          <a:p>
            <a:r>
              <a:rPr lang="en-US" sz="1400" dirty="0">
                <a:solidFill>
                  <a:srgbClr val="953735"/>
                </a:solidFill>
              </a:rPr>
              <a:t>				counter++;</a:t>
            </a:r>
          </a:p>
          <a:p>
            <a:r>
              <a:rPr lang="en-US" sz="1400" dirty="0">
                <a:solidFill>
                  <a:srgbClr val="953735"/>
                </a:solidFill>
              </a:rPr>
              <a:t>				//STEP 3:Call Interface Methods</a:t>
            </a:r>
          </a:p>
          <a:p>
            <a:r>
              <a:rPr lang="en-US" sz="1400" dirty="0">
                <a:solidFill>
                  <a:srgbClr val="953735"/>
                </a:solidFill>
              </a:rPr>
              <a:t>				</a:t>
            </a:r>
            <a:r>
              <a:rPr lang="en-US" sz="1400" dirty="0" err="1">
                <a:solidFill>
                  <a:srgbClr val="953735"/>
                </a:solidFill>
              </a:rPr>
              <a:t>com.respond</a:t>
            </a:r>
            <a:r>
              <a:rPr lang="en-US" sz="1400" dirty="0">
                <a:solidFill>
                  <a:srgbClr val="953735"/>
                </a:solidFill>
              </a:rPr>
              <a:t>("The counter values is :"+counter);</a:t>
            </a:r>
          </a:p>
          <a:p>
            <a:r>
              <a:rPr lang="en-US" sz="1400" dirty="0">
                <a:solidFill>
                  <a:srgbClr val="953735"/>
                </a:solidFill>
              </a:rPr>
              <a:t>			}</a:t>
            </a:r>
          </a:p>
          <a:p>
            <a:r>
              <a:rPr lang="en-US" sz="1400" dirty="0">
                <a:solidFill>
                  <a:srgbClr val="953735"/>
                </a:solidFill>
              </a:rPr>
              <a:t>		});</a:t>
            </a:r>
          </a:p>
          <a:p>
            <a:r>
              <a:rPr lang="en-US" sz="1400" dirty="0"/>
              <a:t>	}</a:t>
            </a:r>
          </a:p>
        </p:txBody>
      </p:sp>
      <p:sp>
        <p:nvSpPr>
          <p:cNvPr id="12" name="Rectangle 11"/>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623235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schemeClr val="bg2">
                    <a:lumMod val="75000"/>
                  </a:schemeClr>
                </a:solidFill>
                <a:latin typeface="Arial" pitchFamily="34" charset="0"/>
                <a:cs typeface="Arial" pitchFamily="34" charset="0"/>
              </a:rPr>
              <a:t>13#Main Activity Implements Interface</a:t>
            </a:r>
            <a:endParaRPr lang="en-US" sz="2800" b="1" dirty="0">
              <a:solidFill>
                <a:schemeClr val="bg2">
                  <a:lumMod val="75000"/>
                </a:schemeClr>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99</a:t>
            </a:fld>
            <a:endParaRPr lang="en-US" sz="1000" dirty="0">
              <a:solidFill>
                <a:prstClr val="white"/>
              </a:solidFill>
              <a:latin typeface="Arial" pitchFamily="34" charset="0"/>
              <a:cs typeface="Arial" pitchFamily="34" charset="0"/>
            </a:endParaRPr>
          </a:p>
        </p:txBody>
      </p:sp>
      <p:sp>
        <p:nvSpPr>
          <p:cNvPr id="6" name="Rectangle 5"/>
          <p:cNvSpPr/>
          <p:nvPr/>
        </p:nvSpPr>
        <p:spPr>
          <a:xfrm>
            <a:off x="0" y="762000"/>
            <a:ext cx="9144000" cy="338554"/>
          </a:xfrm>
          <a:prstGeom prst="rect">
            <a:avLst/>
          </a:prstGeom>
        </p:spPr>
        <p:txBody>
          <a:bodyPr wrap="square">
            <a:spAutoFit/>
          </a:bodyPr>
          <a:lstStyle/>
          <a:p>
            <a:r>
              <a:rPr lang="en-US" sz="1600" dirty="0" smtClean="0"/>
              <a:t>q</a:t>
            </a:r>
            <a:endParaRPr lang="en-US" sz="1600" dirty="0"/>
          </a:p>
        </p:txBody>
      </p:sp>
      <p:sp>
        <p:nvSpPr>
          <p:cNvPr id="11" name="Rectangle 10"/>
          <p:cNvSpPr/>
          <p:nvPr/>
        </p:nvSpPr>
        <p:spPr>
          <a:xfrm>
            <a:off x="152400" y="990600"/>
            <a:ext cx="8686800" cy="923330"/>
          </a:xfrm>
          <a:prstGeom prst="rect">
            <a:avLst/>
          </a:prstGeom>
        </p:spPr>
        <p:txBody>
          <a:bodyPr wrap="square">
            <a:spAutoFit/>
          </a:bodyPr>
          <a:lstStyle/>
          <a:p>
            <a:r>
              <a:rPr lang="en-US" b="1" dirty="0" smtClean="0">
                <a:solidFill>
                  <a:srgbClr val="7F0055"/>
                </a:solidFill>
                <a:highlight>
                  <a:srgbClr val="E8F2FE"/>
                </a:highlight>
                <a:latin typeface="Monaco"/>
              </a:rPr>
              <a:t>public</a:t>
            </a:r>
            <a:r>
              <a:rPr lang="en-US" b="1" dirty="0" smtClean="0">
                <a:solidFill>
                  <a:srgbClr val="000000"/>
                </a:solidFill>
                <a:highlight>
                  <a:srgbClr val="E8F2FE"/>
                </a:highlight>
                <a:latin typeface="Monaco"/>
              </a:rPr>
              <a:t> </a:t>
            </a:r>
            <a:r>
              <a:rPr lang="en-US" b="1" dirty="0" smtClean="0">
                <a:solidFill>
                  <a:srgbClr val="7F0055"/>
                </a:solidFill>
                <a:highlight>
                  <a:srgbClr val="E8F2FE"/>
                </a:highlight>
                <a:latin typeface="Monaco"/>
              </a:rPr>
              <a:t>class</a:t>
            </a:r>
            <a:r>
              <a:rPr lang="en-US" b="1" dirty="0" smtClean="0">
                <a:solidFill>
                  <a:srgbClr val="000000"/>
                </a:solidFill>
                <a:highlight>
                  <a:srgbClr val="E8F2FE"/>
                </a:highlight>
                <a:latin typeface="Monaco"/>
              </a:rPr>
              <a:t> </a:t>
            </a:r>
            <a:r>
              <a:rPr lang="en-US" b="1" dirty="0" err="1" smtClean="0">
                <a:solidFill>
                  <a:srgbClr val="000000"/>
                </a:solidFill>
                <a:highlight>
                  <a:srgbClr val="E8F2FE"/>
                </a:highlight>
                <a:latin typeface="Monaco"/>
              </a:rPr>
              <a:t>MainActivity</a:t>
            </a:r>
            <a:r>
              <a:rPr lang="en-US" b="1" dirty="0" smtClean="0">
                <a:solidFill>
                  <a:srgbClr val="000000"/>
                </a:solidFill>
                <a:highlight>
                  <a:srgbClr val="E8F2FE"/>
                </a:highlight>
                <a:latin typeface="Monaco"/>
              </a:rPr>
              <a:t> </a:t>
            </a:r>
            <a:r>
              <a:rPr lang="en-US" b="1" dirty="0" smtClean="0">
                <a:solidFill>
                  <a:srgbClr val="7F0055"/>
                </a:solidFill>
                <a:highlight>
                  <a:srgbClr val="E8F2FE"/>
                </a:highlight>
                <a:latin typeface="Monaco"/>
              </a:rPr>
              <a:t>extends</a:t>
            </a:r>
            <a:r>
              <a:rPr lang="en-US" b="1" dirty="0" smtClean="0">
                <a:solidFill>
                  <a:srgbClr val="000000"/>
                </a:solidFill>
                <a:highlight>
                  <a:srgbClr val="E8F2FE"/>
                </a:highlight>
                <a:latin typeface="Monaco"/>
              </a:rPr>
              <a:t> Activity </a:t>
            </a:r>
            <a:r>
              <a:rPr lang="en-US" b="1" dirty="0" smtClean="0">
                <a:solidFill>
                  <a:srgbClr val="7F0055"/>
                </a:solidFill>
                <a:highlight>
                  <a:srgbClr val="E8F2FE"/>
                </a:highlight>
                <a:latin typeface="Monaco"/>
              </a:rPr>
              <a:t>implements</a:t>
            </a:r>
            <a:r>
              <a:rPr lang="en-US" b="1" dirty="0" smtClean="0">
                <a:solidFill>
                  <a:srgbClr val="000000"/>
                </a:solidFill>
                <a:highlight>
                  <a:srgbClr val="E8F2FE"/>
                </a:highlight>
                <a:latin typeface="Monaco"/>
              </a:rPr>
              <a:t> Communicator {</a:t>
            </a:r>
          </a:p>
          <a:p>
            <a:endParaRPr lang="en-US" dirty="0"/>
          </a:p>
        </p:txBody>
      </p:sp>
      <p:sp>
        <p:nvSpPr>
          <p:cNvPr id="12" name="Rectangle 11"/>
          <p:cNvSpPr/>
          <p:nvPr/>
        </p:nvSpPr>
        <p:spPr>
          <a:xfrm>
            <a:off x="14827" y="2209800"/>
            <a:ext cx="8534400" cy="2585323"/>
          </a:xfrm>
          <a:prstGeom prst="rect">
            <a:avLst/>
          </a:prstGeom>
        </p:spPr>
        <p:txBody>
          <a:bodyPr wrap="square">
            <a:spAutoFit/>
          </a:bodyPr>
          <a:lstStyle/>
          <a:p>
            <a:r>
              <a:rPr lang="en-US" dirty="0">
                <a:solidFill>
                  <a:srgbClr val="000000"/>
                </a:solidFill>
                <a:latin typeface="Monaco"/>
              </a:rPr>
              <a:t>	</a:t>
            </a:r>
            <a:r>
              <a:rPr lang="en-US" dirty="0">
                <a:solidFill>
                  <a:srgbClr val="646464"/>
                </a:solidFill>
                <a:latin typeface="Monaco"/>
              </a:rPr>
              <a:t>@Override</a:t>
            </a:r>
          </a:p>
          <a:p>
            <a:r>
              <a:rPr lang="fi-FI" dirty="0">
                <a:solidFill>
                  <a:srgbClr val="000000"/>
                </a:solidFill>
                <a:latin typeface="Monaco"/>
              </a:rPr>
              <a:t>	</a:t>
            </a:r>
            <a:r>
              <a:rPr lang="fi-FI" b="1" dirty="0" err="1">
                <a:solidFill>
                  <a:srgbClr val="7F0055"/>
                </a:solidFill>
                <a:latin typeface="Monaco"/>
              </a:rPr>
              <a:t>public</a:t>
            </a:r>
            <a:r>
              <a:rPr lang="fi-FI" b="1" dirty="0">
                <a:solidFill>
                  <a:srgbClr val="000000"/>
                </a:solidFill>
                <a:latin typeface="Monaco"/>
              </a:rPr>
              <a:t> </a:t>
            </a:r>
            <a:r>
              <a:rPr lang="fi-FI" b="1" dirty="0" err="1">
                <a:solidFill>
                  <a:srgbClr val="7F0055"/>
                </a:solidFill>
                <a:latin typeface="Monaco"/>
              </a:rPr>
              <a:t>void</a:t>
            </a:r>
            <a:r>
              <a:rPr lang="fi-FI" b="1" dirty="0">
                <a:solidFill>
                  <a:srgbClr val="000000"/>
                </a:solidFill>
                <a:latin typeface="Monaco"/>
              </a:rPr>
              <a:t> </a:t>
            </a:r>
            <a:r>
              <a:rPr lang="fi-FI" b="1" dirty="0" err="1">
                <a:solidFill>
                  <a:srgbClr val="000000"/>
                </a:solidFill>
                <a:latin typeface="Monaco"/>
              </a:rPr>
              <a:t>respond(String</a:t>
            </a:r>
            <a:r>
              <a:rPr lang="fi-FI" b="1" dirty="0">
                <a:solidFill>
                  <a:srgbClr val="000000"/>
                </a:solidFill>
                <a:latin typeface="Monaco"/>
              </a:rPr>
              <a:t> data) </a:t>
            </a:r>
            <a:r>
              <a:rPr lang="fi-FI" b="1" dirty="0" smtClean="0">
                <a:solidFill>
                  <a:srgbClr val="000000"/>
                </a:solidFill>
                <a:latin typeface="Monaco"/>
              </a:rPr>
              <a:t>{</a:t>
            </a:r>
          </a:p>
          <a:p>
            <a:endParaRPr lang="fi-FI" b="1" dirty="0">
              <a:solidFill>
                <a:srgbClr val="000000"/>
              </a:solidFill>
              <a:latin typeface="Monaco"/>
            </a:endParaRPr>
          </a:p>
          <a:p>
            <a:r>
              <a:rPr lang="fr-FR" dirty="0" err="1" smtClean="0">
                <a:solidFill>
                  <a:srgbClr val="000000"/>
                </a:solidFill>
                <a:latin typeface="Monaco"/>
              </a:rPr>
              <a:t>FragmentManager</a:t>
            </a:r>
            <a:r>
              <a:rPr lang="fr-FR" dirty="0" smtClean="0">
                <a:solidFill>
                  <a:srgbClr val="000000"/>
                </a:solidFill>
                <a:latin typeface="Monaco"/>
              </a:rPr>
              <a:t> </a:t>
            </a:r>
            <a:r>
              <a:rPr lang="fr-FR" dirty="0" err="1">
                <a:solidFill>
                  <a:srgbClr val="000000"/>
                </a:solidFill>
                <a:latin typeface="Monaco"/>
              </a:rPr>
              <a:t>fm</a:t>
            </a:r>
            <a:r>
              <a:rPr lang="fr-FR" dirty="0">
                <a:solidFill>
                  <a:srgbClr val="000000"/>
                </a:solidFill>
                <a:latin typeface="Monaco"/>
              </a:rPr>
              <a:t>=</a:t>
            </a:r>
            <a:r>
              <a:rPr lang="fr-FR" dirty="0" err="1">
                <a:solidFill>
                  <a:srgbClr val="000000"/>
                </a:solidFill>
                <a:highlight>
                  <a:srgbClr val="D4D4D4"/>
                </a:highlight>
                <a:latin typeface="Monaco"/>
              </a:rPr>
              <a:t>getFragmentManager</a:t>
            </a:r>
            <a:r>
              <a:rPr lang="fr-FR" dirty="0">
                <a:solidFill>
                  <a:srgbClr val="000000"/>
                </a:solidFill>
                <a:highlight>
                  <a:srgbClr val="D4D4D4"/>
                </a:highlight>
                <a:latin typeface="Monaco"/>
              </a:rPr>
              <a:t>()</a:t>
            </a:r>
            <a:r>
              <a:rPr lang="fr-FR" dirty="0" smtClean="0">
                <a:solidFill>
                  <a:srgbClr val="000000"/>
                </a:solidFill>
                <a:highlight>
                  <a:srgbClr val="D4D4D4"/>
                </a:highlight>
                <a:latin typeface="Monaco"/>
              </a:rPr>
              <a:t>;</a:t>
            </a:r>
          </a:p>
          <a:p>
            <a:endParaRPr lang="pl-PL" dirty="0" smtClean="0">
              <a:solidFill>
                <a:srgbClr val="000000"/>
              </a:solidFill>
              <a:highlight>
                <a:srgbClr val="D4D4D4"/>
              </a:highlight>
              <a:latin typeface="Monaco"/>
            </a:endParaRPr>
          </a:p>
          <a:p>
            <a:r>
              <a:rPr lang="pl-PL" dirty="0" err="1" smtClean="0">
                <a:solidFill>
                  <a:srgbClr val="000000"/>
                </a:solidFill>
                <a:latin typeface="Monaco"/>
              </a:rPr>
              <a:t>FragmentTwo</a:t>
            </a:r>
            <a:r>
              <a:rPr lang="pl-PL" dirty="0" smtClean="0">
                <a:solidFill>
                  <a:srgbClr val="000000"/>
                </a:solidFill>
                <a:latin typeface="Monaco"/>
              </a:rPr>
              <a:t> </a:t>
            </a:r>
            <a:r>
              <a:rPr lang="pl-PL" dirty="0">
                <a:solidFill>
                  <a:srgbClr val="000000"/>
                </a:solidFill>
                <a:latin typeface="Monaco"/>
              </a:rPr>
              <a:t>f2=(</a:t>
            </a:r>
            <a:r>
              <a:rPr lang="pl-PL" dirty="0" err="1">
                <a:solidFill>
                  <a:srgbClr val="000000"/>
                </a:solidFill>
                <a:latin typeface="Monaco"/>
              </a:rPr>
              <a:t>FragmentTwo</a:t>
            </a:r>
            <a:r>
              <a:rPr lang="pl-PL" dirty="0">
                <a:solidFill>
                  <a:srgbClr val="000000"/>
                </a:solidFill>
                <a:latin typeface="Monaco"/>
              </a:rPr>
              <a:t>)</a:t>
            </a:r>
            <a:r>
              <a:rPr lang="pl-PL" dirty="0" err="1">
                <a:solidFill>
                  <a:srgbClr val="000000"/>
                </a:solidFill>
                <a:latin typeface="Monaco"/>
              </a:rPr>
              <a:t>fm.findFragmentById</a:t>
            </a:r>
            <a:r>
              <a:rPr lang="pl-PL" dirty="0">
                <a:solidFill>
                  <a:srgbClr val="000000"/>
                </a:solidFill>
                <a:latin typeface="Monaco"/>
              </a:rPr>
              <a:t>(R.id.</a:t>
            </a:r>
            <a:r>
              <a:rPr lang="pl-PL" i="1" dirty="0">
                <a:solidFill>
                  <a:srgbClr val="0000C0"/>
                </a:solidFill>
                <a:latin typeface="Monaco"/>
              </a:rPr>
              <a:t>frag2</a:t>
            </a:r>
            <a:r>
              <a:rPr lang="pl-PL" i="1" dirty="0">
                <a:solidFill>
                  <a:srgbClr val="000000"/>
                </a:solidFill>
                <a:latin typeface="Monaco"/>
              </a:rPr>
              <a:t>);</a:t>
            </a:r>
          </a:p>
          <a:p>
            <a:r>
              <a:rPr lang="en-US" dirty="0">
                <a:solidFill>
                  <a:srgbClr val="000000"/>
                </a:solidFill>
                <a:latin typeface="Monaco"/>
              </a:rPr>
              <a:t>		</a:t>
            </a:r>
            <a:endParaRPr lang="en-US" dirty="0" smtClean="0">
              <a:solidFill>
                <a:srgbClr val="000000"/>
              </a:solidFill>
              <a:latin typeface="Monaco"/>
            </a:endParaRPr>
          </a:p>
          <a:p>
            <a:r>
              <a:rPr lang="en-US" dirty="0" smtClean="0">
                <a:solidFill>
                  <a:srgbClr val="000000"/>
                </a:solidFill>
                <a:latin typeface="Monaco"/>
              </a:rPr>
              <a:t>f2</a:t>
            </a:r>
            <a:r>
              <a:rPr lang="en-US" dirty="0">
                <a:solidFill>
                  <a:srgbClr val="000000"/>
                </a:solidFill>
                <a:latin typeface="Monaco"/>
              </a:rPr>
              <a:t>.ChangeData(data);		</a:t>
            </a:r>
          </a:p>
          <a:p>
            <a:r>
              <a:rPr lang="en-US" dirty="0">
                <a:solidFill>
                  <a:srgbClr val="000000"/>
                </a:solidFill>
                <a:latin typeface="Monaco"/>
              </a:rPr>
              <a:t>	}</a:t>
            </a:r>
          </a:p>
        </p:txBody>
      </p:sp>
      <p:sp>
        <p:nvSpPr>
          <p:cNvPr id="14" name="Rounded Rectangular Callout 13"/>
          <p:cNvSpPr/>
          <p:nvPr/>
        </p:nvSpPr>
        <p:spPr>
          <a:xfrm>
            <a:off x="6019800" y="4648200"/>
            <a:ext cx="2514600" cy="914400"/>
          </a:xfrm>
          <a:prstGeom prst="wedgeRoundRectCallout">
            <a:avLst>
              <a:gd name="adj1" fmla="val -167177"/>
              <a:gd name="adj2" fmla="val -7725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Calls Method in Frag2</a:t>
            </a:r>
            <a:endParaRPr lang="en-US" dirty="0"/>
          </a:p>
        </p:txBody>
      </p:sp>
      <p:sp>
        <p:nvSpPr>
          <p:cNvPr id="15" name="Rectangle 14"/>
          <p:cNvSpPr/>
          <p:nvPr/>
        </p:nvSpPr>
        <p:spPr>
          <a:xfrm>
            <a:off x="-154212" y="6189133"/>
            <a:ext cx="9323612"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691473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Unbounded Solution PPT Templat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Unbounded Solution PPT Templat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18059</TotalTime>
  <Words>6830</Words>
  <Application>Microsoft Macintosh PowerPoint</Application>
  <PresentationFormat>On-screen Show (4:3)</PresentationFormat>
  <Paragraphs>1345</Paragraphs>
  <Slides>120</Slides>
  <Notes>107</Notes>
  <HiddenSlides>0</HiddenSlides>
  <MMClips>0</MMClips>
  <ScaleCrop>false</ScaleCrop>
  <HeadingPairs>
    <vt:vector size="4" baseType="variant">
      <vt:variant>
        <vt:lpstr>Theme</vt:lpstr>
      </vt:variant>
      <vt:variant>
        <vt:i4>8</vt:i4>
      </vt:variant>
      <vt:variant>
        <vt:lpstr>Slide Titles</vt:lpstr>
      </vt:variant>
      <vt:variant>
        <vt:i4>120</vt:i4>
      </vt:variant>
    </vt:vector>
  </HeadingPairs>
  <TitlesOfParts>
    <vt:vector size="128" baseType="lpstr">
      <vt:lpstr>Office Theme</vt:lpstr>
      <vt:lpstr>Custom Design</vt:lpstr>
      <vt:lpstr>1_Custom Design</vt:lpstr>
      <vt:lpstr>2_Custom Design</vt:lpstr>
      <vt:lpstr>3_Custom Design</vt:lpstr>
      <vt:lpstr>4_Custom Design</vt:lpstr>
      <vt:lpstr>Unbounded Solution PPT Template 1</vt:lpstr>
      <vt:lpstr>1_Unbounded Solution PPT Template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gesban</dc:creator>
  <cp:lastModifiedBy>Kalpesh Sevak</cp:lastModifiedBy>
  <cp:revision>565</cp:revision>
  <cp:lastPrinted>2012-07-31T17:59:23Z</cp:lastPrinted>
  <dcterms:created xsi:type="dcterms:W3CDTF">2012-07-31T17:07:37Z</dcterms:created>
  <dcterms:modified xsi:type="dcterms:W3CDTF">2015-05-20T21:45:14Z</dcterms:modified>
</cp:coreProperties>
</file>